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318" r:id="rId4"/>
    <p:sldId id="259" r:id="rId5"/>
    <p:sldId id="260" r:id="rId6"/>
    <p:sldId id="261" r:id="rId7"/>
    <p:sldId id="316" r:id="rId8"/>
    <p:sldId id="263" r:id="rId9"/>
    <p:sldId id="264" r:id="rId10"/>
    <p:sldId id="265" r:id="rId11"/>
    <p:sldId id="266" r:id="rId12"/>
    <p:sldId id="267" r:id="rId13"/>
    <p:sldId id="268" r:id="rId14"/>
    <p:sldId id="276" r:id="rId15"/>
    <p:sldId id="317" r:id="rId16"/>
    <p:sldId id="277" r:id="rId17"/>
    <p:sldId id="314" r:id="rId18"/>
    <p:sldId id="274" r:id="rId19"/>
    <p:sldId id="275" r:id="rId20"/>
    <p:sldId id="269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3730" userDrawn="1">
          <p15:clr>
            <a:srgbClr val="A4A3A4"/>
          </p15:clr>
        </p15:guide>
        <p15:guide id="2" pos="468" userDrawn="1">
          <p15:clr>
            <a:srgbClr val="A4A3A4"/>
          </p15:clr>
        </p15:guide>
        <p15:guide id="3" pos="5798" userDrawn="1">
          <p15:clr>
            <a:srgbClr val="A4A3A4"/>
          </p15:clr>
        </p15:guide>
        <p15:guide id="4" orient="horz" pos="1122" userDrawn="1">
          <p15:clr>
            <a:srgbClr val="A4A3A4"/>
          </p15:clr>
        </p15:guide>
        <p15:guide id="5" pos="8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57"/>
    <a:srgbClr val="004F9F"/>
    <a:srgbClr val="E6215A"/>
    <a:srgbClr val="EF7D00"/>
    <a:srgbClr val="31B7BC"/>
    <a:srgbClr val="B8BC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/>
    <p:restoredTop sz="94670"/>
  </p:normalViewPr>
  <p:slideViewPr>
    <p:cSldViewPr snapToGrid="0" snapToObjects="1" showGuides="1">
      <p:cViewPr varScale="1">
        <p:scale>
          <a:sx n="56" d="100"/>
          <a:sy n="56" d="100"/>
        </p:scale>
        <p:origin x="558" y="114"/>
      </p:cViewPr>
      <p:guideLst>
        <p:guide orient="horz" pos="3730"/>
        <p:guide pos="468"/>
        <p:guide pos="5798"/>
        <p:guide orient="horz" pos="1122"/>
        <p:guide pos="8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" name="Shape 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373691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3.jpg" descr="3.jpg">
            <a:extLst>
              <a:ext uri="{FF2B5EF4-FFF2-40B4-BE49-F238E27FC236}">
                <a16:creationId xmlns:a16="http://schemas.microsoft.com/office/drawing/2014/main" xmlns="" id="{C7BAA92F-EFEB-7240-B87F-22C03CDBA8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476148" cy="137752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DAE394B7-CD13-324D-B04E-2A7082B5FA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x-none" smtClean="0"/>
              <a:t>‹#›</a:t>
            </a:fld>
            <a:endParaRPr lang="x-none"/>
          </a:p>
        </p:txBody>
      </p:sp>
      <p:pic>
        <p:nvPicPr>
          <p:cNvPr id="4" name="1.jpg" descr="1.jpg">
            <a:extLst>
              <a:ext uri="{FF2B5EF4-FFF2-40B4-BE49-F238E27FC236}">
                <a16:creationId xmlns:a16="http://schemas.microsoft.com/office/drawing/2014/main" xmlns="" id="{A4D8BF87-A3FE-3B4E-B925-50FDF3FF40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610732"/>
            <a:ext cx="24384000" cy="306112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Дизайн без названия (8).png" descr="Дизайн без названия (8).png">
            <a:extLst>
              <a:ext uri="{FF2B5EF4-FFF2-40B4-BE49-F238E27FC236}">
                <a16:creationId xmlns:a16="http://schemas.microsoft.com/office/drawing/2014/main" xmlns="" id="{A575CCF5-3B5F-0343-B747-40187759BE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1" y="8507897"/>
            <a:ext cx="24390351" cy="633564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1297266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.jpg" descr="3.jpg">
            <a:extLst>
              <a:ext uri="{FF2B5EF4-FFF2-40B4-BE49-F238E27FC236}">
                <a16:creationId xmlns:a16="http://schemas.microsoft.com/office/drawing/2014/main" xmlns="" id="{74669416-B2B0-464C-84F1-59DB683ABD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0755" y="-29632"/>
            <a:ext cx="24476148" cy="1377526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3405035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music.yandex.ru/album/20254097/track/97923167?activeTab=about&amp;dir=desc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t.me/FinZozhExpert" TargetMode="External"/><Relationship Id="rId4" Type="http://schemas.openxmlformats.org/officeDocument/2006/relationships/image" Target="../media/image32.t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t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"/>
          <p:cNvSpPr/>
          <p:nvPr/>
        </p:nvSpPr>
        <p:spPr>
          <a:xfrm>
            <a:off x="5092027" y="3361350"/>
            <a:ext cx="10551523" cy="368955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pSp>
        <p:nvGrpSpPr>
          <p:cNvPr id="33" name="Group"/>
          <p:cNvGrpSpPr/>
          <p:nvPr/>
        </p:nvGrpSpPr>
        <p:grpSpPr>
          <a:xfrm>
            <a:off x="627903" y="3822553"/>
            <a:ext cx="22975794" cy="4698813"/>
            <a:chOff x="-76200" y="-406400"/>
            <a:chExt cx="22975792" cy="4698811"/>
          </a:xfrm>
        </p:grpSpPr>
        <p:sp>
          <p:nvSpPr>
            <p:cNvPr id="31" name="ПРОСТЫЕ ШАГИ…"/>
            <p:cNvSpPr txBox="1"/>
            <p:nvPr/>
          </p:nvSpPr>
          <p:spPr>
            <a:xfrm>
              <a:off x="-76200" y="-406400"/>
              <a:ext cx="22975792" cy="2768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 defTabSz="457200">
                <a:lnSpc>
                  <a:spcPts val="11500"/>
                </a:lnSpc>
                <a:tabLst>
                  <a:tab pos="5791200" algn="l"/>
                </a:tabLst>
                <a:defRPr sz="8700">
                  <a:solidFill>
                    <a:srgbClr val="393B3B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/>
                <a:t>ПРОСТЫЕ ШАГИ </a:t>
              </a:r>
            </a:p>
            <a:p>
              <a:pPr algn="l" defTabSz="457200">
                <a:lnSpc>
                  <a:spcPts val="11500"/>
                </a:lnSpc>
                <a:tabLst>
                  <a:tab pos="5791200" algn="l"/>
                </a:tabLst>
                <a:defRPr sz="8700">
                  <a:solidFill>
                    <a:srgbClr val="393B3B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 err="1"/>
                <a:t>К</a:t>
              </a:r>
              <a:r>
                <a:rPr dirty="0"/>
                <a:t> ФИНАНСОВОМУ БЛАГОПОЛУЧИЮ</a:t>
              </a:r>
            </a:p>
          </p:txBody>
        </p:sp>
        <p:sp>
          <p:nvSpPr>
            <p:cNvPr id="32" name="ОТКРЫТЫЙ УРОК…"/>
            <p:cNvSpPr txBox="1"/>
            <p:nvPr/>
          </p:nvSpPr>
          <p:spPr>
            <a:xfrm>
              <a:off x="0" y="2810388"/>
              <a:ext cx="13940600" cy="14820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>
                <a:defRPr sz="4500" cap="small">
                  <a:solidFill>
                    <a:srgbClr val="393B3B"/>
                  </a:solidFill>
                </a:defRPr>
              </a:pPr>
              <a:r>
                <a:rPr dirty="0"/>
                <a:t>ОТКРЫТЫЙ УРОК</a:t>
              </a:r>
            </a:p>
            <a:p>
              <a:pPr algn="l">
                <a:defRPr sz="4500" cap="small">
                  <a:solidFill>
                    <a:srgbClr val="393B3B"/>
                  </a:solidFill>
                </a:defRPr>
              </a:pPr>
              <a:r>
                <a:rPr dirty="0"/>
                <a:t>ДЛЯ УЧЕНИКОВ 8-9 КЛАССОВ СРЕДНИХ ШКОЛ</a:t>
              </a:r>
            </a:p>
          </p:txBody>
        </p: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Личное финансовое планирование"/>
          <p:cNvSpPr txBox="1"/>
          <p:nvPr/>
        </p:nvSpPr>
        <p:spPr>
          <a:xfrm>
            <a:off x="695174" y="953926"/>
            <a:ext cx="19701161" cy="10639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Личное финансовое планирование</a:t>
            </a:r>
          </a:p>
        </p:txBody>
      </p:sp>
      <p:sp>
        <p:nvSpPr>
          <p:cNvPr id="165" name="бюджет – это финансовый план (семьи, предприятия, государства)."/>
          <p:cNvSpPr txBox="1"/>
          <p:nvPr/>
        </p:nvSpPr>
        <p:spPr>
          <a:xfrm>
            <a:off x="673102" y="2568315"/>
            <a:ext cx="20553077" cy="740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ts val="5500"/>
              </a:lnSpc>
              <a:defRPr sz="3733" b="0">
                <a:latin typeface="Arial"/>
                <a:ea typeface="Arial"/>
                <a:cs typeface="Arial"/>
                <a:sym typeface="Arial"/>
              </a:defRPr>
            </a:pPr>
            <a:r>
              <a:rPr cap="small" dirty="0" err="1">
                <a:solidFill>
                  <a:srgbClr val="E6215A"/>
                </a:solidFill>
              </a:rPr>
              <a:t>бюджет</a:t>
            </a:r>
            <a:r>
              <a:rPr dirty="0"/>
              <a:t> </a:t>
            </a:r>
            <a:r>
              <a:rPr dirty="0">
                <a:solidFill>
                  <a:srgbClr val="393B3B"/>
                </a:solidFill>
              </a:rPr>
              <a:t>– </a:t>
            </a:r>
            <a:r>
              <a:rPr dirty="0" err="1">
                <a:solidFill>
                  <a:srgbClr val="393B3B"/>
                </a:solidFill>
              </a:rPr>
              <a:t>это</a:t>
            </a:r>
            <a:r>
              <a:rPr dirty="0">
                <a:solidFill>
                  <a:srgbClr val="393B3B"/>
                </a:solidFill>
              </a:rPr>
              <a:t> </a:t>
            </a:r>
            <a:r>
              <a:rPr dirty="0" err="1">
                <a:solidFill>
                  <a:srgbClr val="393B3B"/>
                </a:solidFill>
              </a:rPr>
              <a:t>финансовый</a:t>
            </a:r>
            <a:r>
              <a:rPr dirty="0">
                <a:solidFill>
                  <a:srgbClr val="393B3B"/>
                </a:solidFill>
              </a:rPr>
              <a:t> </a:t>
            </a:r>
            <a:r>
              <a:rPr dirty="0" err="1">
                <a:solidFill>
                  <a:srgbClr val="393B3B"/>
                </a:solidFill>
              </a:rPr>
              <a:t>план</a:t>
            </a:r>
            <a:r>
              <a:rPr dirty="0">
                <a:solidFill>
                  <a:srgbClr val="393B3B"/>
                </a:solidFill>
              </a:rPr>
              <a:t> (</a:t>
            </a:r>
            <a:r>
              <a:rPr dirty="0" err="1">
                <a:solidFill>
                  <a:srgbClr val="393B3B"/>
                </a:solidFill>
              </a:rPr>
              <a:t>семьи</a:t>
            </a:r>
            <a:r>
              <a:rPr dirty="0">
                <a:solidFill>
                  <a:srgbClr val="393B3B"/>
                </a:solidFill>
              </a:rPr>
              <a:t>, </a:t>
            </a:r>
            <a:r>
              <a:rPr dirty="0" err="1">
                <a:solidFill>
                  <a:srgbClr val="393B3B"/>
                </a:solidFill>
              </a:rPr>
              <a:t>предприятия</a:t>
            </a:r>
            <a:r>
              <a:rPr dirty="0">
                <a:solidFill>
                  <a:srgbClr val="393B3B"/>
                </a:solidFill>
              </a:rPr>
              <a:t>, </a:t>
            </a:r>
            <a:r>
              <a:rPr dirty="0" err="1">
                <a:solidFill>
                  <a:srgbClr val="393B3B"/>
                </a:solidFill>
              </a:rPr>
              <a:t>государства</a:t>
            </a:r>
            <a:r>
              <a:rPr dirty="0">
                <a:solidFill>
                  <a:srgbClr val="393B3B"/>
                </a:solidFill>
              </a:rPr>
              <a:t>).</a:t>
            </a:r>
          </a:p>
        </p:txBody>
      </p:sp>
      <p:sp>
        <p:nvSpPr>
          <p:cNvPr id="166" name="Как составить бюджет?"/>
          <p:cNvSpPr txBox="1"/>
          <p:nvPr/>
        </p:nvSpPr>
        <p:spPr>
          <a:xfrm>
            <a:off x="673102" y="3984344"/>
            <a:ext cx="20553077" cy="632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ts val="5500"/>
              </a:lnSpc>
              <a:defRPr sz="3733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Как составить бюджет?</a:t>
            </a:r>
          </a:p>
        </p:txBody>
      </p:sp>
      <p:grpSp>
        <p:nvGrpSpPr>
          <p:cNvPr id="174" name="Group"/>
          <p:cNvGrpSpPr/>
          <p:nvPr/>
        </p:nvGrpSpPr>
        <p:grpSpPr>
          <a:xfrm>
            <a:off x="735485" y="5050897"/>
            <a:ext cx="22913031" cy="3544433"/>
            <a:chOff x="0" y="-69774"/>
            <a:chExt cx="22913030" cy="3544432"/>
          </a:xfrm>
        </p:grpSpPr>
        <p:pic>
          <p:nvPicPr>
            <p:cNvPr id="167" name="ИКОНКИ_Тесты.png" descr="ИКОНКИ_Тесты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1500743" y="635312"/>
              <a:ext cx="2839347" cy="28393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8" name="Спланировать свои будущие доходы"/>
            <p:cNvSpPr txBox="1"/>
            <p:nvPr/>
          </p:nvSpPr>
          <p:spPr>
            <a:xfrm>
              <a:off x="2983631" y="1758798"/>
              <a:ext cx="8231446" cy="6321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457200">
                <a:lnSpc>
                  <a:spcPts val="5500"/>
                </a:lnSpc>
                <a:defRPr sz="3733" b="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Спланировать свои будущие доходы</a:t>
              </a:r>
            </a:p>
          </p:txBody>
        </p:sp>
        <p:grpSp>
          <p:nvGrpSpPr>
            <p:cNvPr id="171" name="Group"/>
            <p:cNvGrpSpPr/>
            <p:nvPr/>
          </p:nvGrpSpPr>
          <p:grpSpPr>
            <a:xfrm>
              <a:off x="0" y="-69774"/>
              <a:ext cx="3040314" cy="3415693"/>
              <a:chOff x="0" y="-69774"/>
              <a:chExt cx="3040313" cy="3415693"/>
            </a:xfrm>
          </p:grpSpPr>
          <p:pic>
            <p:nvPicPr>
              <p:cNvPr id="169" name="ИКОНКИ_Планирование доходов и бюджета, налоги.png" descr="ИКОНКИ_Планирование доходов и бюджета, налоги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506572"/>
                <a:ext cx="2836717" cy="283934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70" name="А"/>
              <p:cNvSpPr txBox="1"/>
              <p:nvPr/>
            </p:nvSpPr>
            <p:spPr>
              <a:xfrm>
                <a:off x="1956683" y="-69774"/>
                <a:ext cx="1083630" cy="173380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algn="l">
                  <a:defRPr sz="10600" cap="all">
                    <a:solidFill>
                      <a:srgbClr val="D3395C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dirty="0" err="1">
                    <a:solidFill>
                      <a:srgbClr val="E6215A"/>
                    </a:solidFill>
                  </a:rPr>
                  <a:t>А</a:t>
                </a:r>
                <a:endParaRPr dirty="0">
                  <a:solidFill>
                    <a:srgbClr val="E6215A"/>
                  </a:solidFill>
                </a:endParaRPr>
              </a:p>
            </p:txBody>
          </p:sp>
        </p:grpSp>
        <p:sp>
          <p:nvSpPr>
            <p:cNvPr id="172" name="Составить список будущих расходов"/>
            <p:cNvSpPr txBox="1"/>
            <p:nvPr/>
          </p:nvSpPr>
          <p:spPr>
            <a:xfrm>
              <a:off x="14701956" y="1758798"/>
              <a:ext cx="8211074" cy="6321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457200">
                <a:lnSpc>
                  <a:spcPts val="5500"/>
                </a:lnSpc>
                <a:defRPr sz="3733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Составить список будущих расходов</a:t>
              </a:r>
            </a:p>
          </p:txBody>
        </p:sp>
        <p:sp>
          <p:nvSpPr>
            <p:cNvPr id="173" name="B"/>
            <p:cNvSpPr txBox="1"/>
            <p:nvPr/>
          </p:nvSpPr>
          <p:spPr>
            <a:xfrm>
              <a:off x="13693304" y="-40193"/>
              <a:ext cx="1083630" cy="17338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10600" cap="all">
                  <a:solidFill>
                    <a:srgbClr val="D3395C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>
                  <a:solidFill>
                    <a:srgbClr val="E6215A"/>
                  </a:solidFill>
                </a:rPr>
                <a:t>B</a:t>
              </a:r>
            </a:p>
          </p:txBody>
        </p:sp>
      </p:grpSp>
      <p:grpSp>
        <p:nvGrpSpPr>
          <p:cNvPr id="177" name="Group"/>
          <p:cNvGrpSpPr/>
          <p:nvPr/>
        </p:nvGrpSpPr>
        <p:grpSpPr>
          <a:xfrm>
            <a:off x="881733" y="9686008"/>
            <a:ext cx="22620536" cy="2179151"/>
            <a:chOff x="0" y="0"/>
            <a:chExt cx="22620534" cy="2179150"/>
          </a:xfrm>
        </p:grpSpPr>
        <p:sp>
          <p:nvSpPr>
            <p:cNvPr id="175" name="только в этой последовательности!…"/>
            <p:cNvSpPr txBox="1"/>
            <p:nvPr/>
          </p:nvSpPr>
          <p:spPr>
            <a:xfrm>
              <a:off x="0" y="463827"/>
              <a:ext cx="22620534" cy="12514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457200">
                <a:defRPr sz="3733" b="0" cap="small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 err="1"/>
                <a:t>только</a:t>
              </a:r>
              <a:r>
                <a:rPr dirty="0"/>
                <a:t> </a:t>
              </a:r>
              <a:r>
                <a:rPr dirty="0" err="1"/>
                <a:t>в</a:t>
              </a:r>
              <a:r>
                <a:rPr dirty="0"/>
                <a:t> </a:t>
              </a:r>
              <a:r>
                <a:rPr dirty="0" err="1"/>
                <a:t>этой</a:t>
              </a:r>
              <a:r>
                <a:rPr dirty="0"/>
                <a:t> </a:t>
              </a:r>
              <a:r>
                <a:rPr dirty="0" err="1"/>
                <a:t>последовательности</a:t>
              </a:r>
              <a:r>
                <a:rPr dirty="0"/>
                <a:t>!</a:t>
              </a:r>
            </a:p>
            <a:p>
              <a:pPr defTabSz="457200">
                <a:defRPr sz="3733" b="0" cap="small"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 err="1">
                  <a:solidFill>
                    <a:srgbClr val="E6215A"/>
                  </a:solidFill>
                </a:rPr>
                <a:t>первичны</a:t>
              </a:r>
              <a:r>
                <a:rPr dirty="0">
                  <a:solidFill>
                    <a:srgbClr val="E6215A"/>
                  </a:solidFill>
                </a:rPr>
                <a:t> </a:t>
              </a:r>
              <a:r>
                <a:rPr dirty="0" err="1">
                  <a:solidFill>
                    <a:srgbClr val="E6215A"/>
                  </a:solidFill>
                </a:rPr>
                <a:t>ваши</a:t>
              </a:r>
              <a:r>
                <a:rPr dirty="0">
                  <a:solidFill>
                    <a:srgbClr val="E6215A"/>
                  </a:solidFill>
                </a:rPr>
                <a:t> </a:t>
              </a:r>
              <a:r>
                <a:rPr dirty="0" err="1">
                  <a:solidFill>
                    <a:srgbClr val="E6215A"/>
                  </a:solidFill>
                </a:rPr>
                <a:t>потенциальные</a:t>
              </a:r>
              <a:r>
                <a:rPr dirty="0">
                  <a:solidFill>
                    <a:srgbClr val="E6215A"/>
                  </a:solidFill>
                </a:rPr>
                <a:t> </a:t>
              </a:r>
              <a:r>
                <a:rPr dirty="0" err="1">
                  <a:solidFill>
                    <a:srgbClr val="E6215A"/>
                  </a:solidFill>
                </a:rPr>
                <a:t>доходы</a:t>
              </a:r>
              <a:r>
                <a:rPr dirty="0">
                  <a:solidFill>
                    <a:srgbClr val="393B3B"/>
                  </a:solidFill>
                </a:rPr>
                <a:t>, </a:t>
              </a:r>
              <a:r>
                <a:rPr dirty="0" err="1">
                  <a:solidFill>
                    <a:srgbClr val="393B3B"/>
                  </a:solidFill>
                </a:rPr>
                <a:t>а</a:t>
              </a:r>
              <a:r>
                <a:rPr dirty="0">
                  <a:solidFill>
                    <a:srgbClr val="393B3B"/>
                  </a:solidFill>
                </a:rPr>
                <a:t> </a:t>
              </a:r>
              <a:r>
                <a:rPr dirty="0" err="1">
                  <a:solidFill>
                    <a:srgbClr val="393B3B"/>
                  </a:solidFill>
                </a:rPr>
                <a:t>не</a:t>
              </a:r>
              <a:r>
                <a:rPr dirty="0">
                  <a:solidFill>
                    <a:srgbClr val="393B3B"/>
                  </a:solidFill>
                </a:rPr>
                <a:t> </a:t>
              </a:r>
              <a:r>
                <a:rPr dirty="0" err="1">
                  <a:solidFill>
                    <a:srgbClr val="393B3B"/>
                  </a:solidFill>
                </a:rPr>
                <a:t>желаемые</a:t>
              </a:r>
              <a:r>
                <a:rPr dirty="0">
                  <a:solidFill>
                    <a:srgbClr val="393B3B"/>
                  </a:solidFill>
                </a:rPr>
                <a:t> </a:t>
              </a:r>
              <a:r>
                <a:rPr dirty="0" err="1">
                  <a:solidFill>
                    <a:srgbClr val="393B3B"/>
                  </a:solidFill>
                </a:rPr>
                <a:t>расходы</a:t>
              </a:r>
              <a:r>
                <a:rPr dirty="0">
                  <a:solidFill>
                    <a:srgbClr val="393B3B"/>
                  </a:solidFill>
                </a:rPr>
                <a:t>.</a:t>
              </a:r>
            </a:p>
          </p:txBody>
        </p:sp>
        <p:sp>
          <p:nvSpPr>
            <p:cNvPr id="176" name="Rectangle"/>
            <p:cNvSpPr/>
            <p:nvPr/>
          </p:nvSpPr>
          <p:spPr>
            <a:xfrm>
              <a:off x="15637" y="0"/>
              <a:ext cx="22589259" cy="2179150"/>
            </a:xfrm>
            <a:prstGeom prst="rect">
              <a:avLst/>
            </a:prstGeom>
            <a:noFill/>
            <a:ln w="63500" cap="rnd">
              <a:solidFill>
                <a:srgbClr val="E6215A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Личное финансовое планирование"/>
          <p:cNvSpPr txBox="1"/>
          <p:nvPr/>
        </p:nvSpPr>
        <p:spPr>
          <a:xfrm>
            <a:off x="695174" y="953926"/>
            <a:ext cx="19701161" cy="10639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Личное финансовое планирование</a:t>
            </a:r>
          </a:p>
        </p:txBody>
      </p:sp>
      <p:sp>
        <p:nvSpPr>
          <p:cNvPr id="180" name="контролируйте свои расходы"/>
          <p:cNvSpPr txBox="1"/>
          <p:nvPr/>
        </p:nvSpPr>
        <p:spPr>
          <a:xfrm>
            <a:off x="695174" y="2992965"/>
            <a:ext cx="7293800" cy="740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lnSpc>
                <a:spcPts val="5500"/>
              </a:lnSpc>
              <a:defRPr sz="3733" b="0" cap="small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контролируйте</a:t>
            </a:r>
            <a:r>
              <a:rPr dirty="0"/>
              <a:t> </a:t>
            </a:r>
            <a:r>
              <a:rPr dirty="0" err="1"/>
              <a:t>свои</a:t>
            </a:r>
            <a:r>
              <a:rPr dirty="0"/>
              <a:t> </a:t>
            </a:r>
            <a:r>
              <a:rPr dirty="0" err="1"/>
              <a:t>расходы</a:t>
            </a:r>
            <a:endParaRPr dirty="0"/>
          </a:p>
        </p:txBody>
      </p:sp>
      <p:sp>
        <p:nvSpPr>
          <p:cNvPr id="181" name="Square"/>
          <p:cNvSpPr/>
          <p:nvPr/>
        </p:nvSpPr>
        <p:spPr>
          <a:xfrm>
            <a:off x="710584" y="4782045"/>
            <a:ext cx="1260548" cy="1260548"/>
          </a:xfrm>
          <a:prstGeom prst="rect">
            <a:avLst/>
          </a:prstGeom>
          <a:solidFill>
            <a:srgbClr val="EF7D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8923D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2" name="Square"/>
          <p:cNvSpPr/>
          <p:nvPr/>
        </p:nvSpPr>
        <p:spPr>
          <a:xfrm>
            <a:off x="710584" y="7250112"/>
            <a:ext cx="1260548" cy="1260549"/>
          </a:xfrm>
          <a:prstGeom prst="rect">
            <a:avLst/>
          </a:prstGeom>
          <a:solidFill>
            <a:srgbClr val="EF7D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8923D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3" name="Square"/>
          <p:cNvSpPr/>
          <p:nvPr/>
        </p:nvSpPr>
        <p:spPr>
          <a:xfrm>
            <a:off x="710584" y="9553007"/>
            <a:ext cx="1260548" cy="1260548"/>
          </a:xfrm>
          <a:prstGeom prst="rect">
            <a:avLst/>
          </a:prstGeom>
          <a:solidFill>
            <a:srgbClr val="EF7D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8923D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4" name="Как и на что вы тратите деньги?"/>
          <p:cNvSpPr txBox="1"/>
          <p:nvPr/>
        </p:nvSpPr>
        <p:spPr>
          <a:xfrm>
            <a:off x="2478060" y="5118850"/>
            <a:ext cx="7637601" cy="632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733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Как и на что вы тратите деньги?</a:t>
            </a:r>
          </a:p>
        </p:txBody>
      </p:sp>
      <p:sp>
        <p:nvSpPr>
          <p:cNvPr id="185" name="Насколько необходимы…"/>
          <p:cNvSpPr txBox="1"/>
          <p:nvPr/>
        </p:nvSpPr>
        <p:spPr>
          <a:xfrm>
            <a:off x="2478060" y="7316641"/>
            <a:ext cx="7293800" cy="1178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3733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Насколько</a:t>
            </a:r>
            <a:r>
              <a:rPr dirty="0"/>
              <a:t> </a:t>
            </a:r>
            <a:r>
              <a:rPr dirty="0" err="1"/>
              <a:t>необходимы</a:t>
            </a:r>
            <a:r>
              <a:rPr dirty="0"/>
              <a:t> </a:t>
            </a:r>
          </a:p>
          <a:p>
            <a:pPr algn="l" defTabSz="457200">
              <a:defRPr sz="3733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эффективны</a:t>
            </a:r>
            <a:r>
              <a:rPr dirty="0"/>
              <a:t> </a:t>
            </a:r>
            <a:r>
              <a:rPr dirty="0" err="1"/>
              <a:t>эти</a:t>
            </a:r>
            <a:r>
              <a:rPr dirty="0"/>
              <a:t> </a:t>
            </a:r>
            <a:r>
              <a:rPr dirty="0" err="1"/>
              <a:t>траты</a:t>
            </a:r>
            <a:r>
              <a:rPr dirty="0"/>
              <a:t>?</a:t>
            </a:r>
          </a:p>
        </p:txBody>
      </p:sp>
      <p:sp>
        <p:nvSpPr>
          <p:cNvPr id="186" name="Можно ли снизить свои расходы?"/>
          <p:cNvSpPr txBox="1"/>
          <p:nvPr/>
        </p:nvSpPr>
        <p:spPr>
          <a:xfrm>
            <a:off x="2478060" y="9880293"/>
            <a:ext cx="7637600" cy="632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733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Можно ли снизить свои расходы?</a:t>
            </a:r>
          </a:p>
        </p:txBody>
      </p:sp>
      <p:sp>
        <p:nvSpPr>
          <p:cNvPr id="187" name="пользуйтесь специальными приложениями и программами"/>
          <p:cNvSpPr txBox="1"/>
          <p:nvPr/>
        </p:nvSpPr>
        <p:spPr>
          <a:xfrm>
            <a:off x="13951852" y="2843852"/>
            <a:ext cx="7442927" cy="1251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ts val="5500"/>
              </a:lnSpc>
              <a:defRPr sz="3733" b="0" cap="small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ct val="100000"/>
              </a:lnSpc>
            </a:pPr>
            <a:r>
              <a:rPr dirty="0" err="1"/>
              <a:t>пользуйтесь</a:t>
            </a:r>
            <a:r>
              <a:rPr dirty="0"/>
              <a:t> </a:t>
            </a:r>
            <a:r>
              <a:rPr dirty="0" err="1"/>
              <a:t>специальными</a:t>
            </a:r>
            <a:r>
              <a:rPr dirty="0"/>
              <a:t> </a:t>
            </a:r>
            <a:r>
              <a:rPr dirty="0" err="1"/>
              <a:t>приложениями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программами</a:t>
            </a:r>
            <a:endParaRPr dirty="0"/>
          </a:p>
        </p:txBody>
      </p:sp>
      <p:pic>
        <p:nvPicPr>
          <p:cNvPr id="188" name="ИКОНКИ_Финансовый -Манифест.jpg" descr="ИКОНКИ_Финансовый -Манифест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4132" y="4836383"/>
            <a:ext cx="6135127" cy="61388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save-money (1).png" descr="save-money (1)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082" y="4923574"/>
            <a:ext cx="911549" cy="9115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cashback.png" descr="cashback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883" y="7348412"/>
            <a:ext cx="1063949" cy="10639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reduce-cost.png" descr="reduce-cost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085" y="9769947"/>
            <a:ext cx="930203" cy="9302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Личное финансовое планирование"/>
          <p:cNvSpPr txBox="1"/>
          <p:nvPr/>
        </p:nvSpPr>
        <p:spPr>
          <a:xfrm>
            <a:off x="695174" y="953926"/>
            <a:ext cx="19701161" cy="10639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Личное финансовое планирование</a:t>
            </a:r>
          </a:p>
        </p:txBody>
      </p:sp>
      <p:sp>
        <p:nvSpPr>
          <p:cNvPr id="194" name="шаг №0. подумайте над своими финансовыми целями…"/>
          <p:cNvSpPr txBox="1"/>
          <p:nvPr/>
        </p:nvSpPr>
        <p:spPr>
          <a:xfrm>
            <a:off x="673102" y="2812866"/>
            <a:ext cx="12300365" cy="1518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3733" b="0" cap="small">
                <a:latin typeface="Arial"/>
                <a:ea typeface="Arial"/>
                <a:cs typeface="Arial"/>
                <a:sym typeface="Arial"/>
              </a:defRPr>
            </a:pPr>
            <a:r>
              <a:rPr dirty="0" err="1">
                <a:solidFill>
                  <a:srgbClr val="E6215A"/>
                </a:solidFill>
              </a:rPr>
              <a:t>шаг</a:t>
            </a:r>
            <a:r>
              <a:rPr dirty="0">
                <a:solidFill>
                  <a:srgbClr val="E6215A"/>
                </a:solidFill>
              </a:rPr>
              <a:t> №0</a:t>
            </a:r>
            <a:r>
              <a:rPr dirty="0"/>
              <a:t>. </a:t>
            </a:r>
            <a:r>
              <a:rPr dirty="0" err="1"/>
              <a:t>подумайте</a:t>
            </a:r>
            <a:r>
              <a:rPr dirty="0"/>
              <a:t> </a:t>
            </a:r>
            <a:r>
              <a:rPr dirty="0" err="1"/>
              <a:t>над</a:t>
            </a:r>
            <a:r>
              <a:rPr dirty="0"/>
              <a:t> </a:t>
            </a:r>
            <a:r>
              <a:rPr dirty="0" err="1"/>
              <a:t>своими</a:t>
            </a:r>
            <a:r>
              <a:rPr dirty="0"/>
              <a:t> </a:t>
            </a:r>
            <a:r>
              <a:rPr dirty="0" err="1"/>
              <a:t>финансовыми</a:t>
            </a:r>
            <a:r>
              <a:rPr dirty="0"/>
              <a:t> </a:t>
            </a:r>
            <a:r>
              <a:rPr dirty="0" err="1"/>
              <a:t>целями</a:t>
            </a:r>
            <a:endParaRPr dirty="0"/>
          </a:p>
          <a:p>
            <a:pPr algn="l" defTabSz="457200">
              <a:defRPr sz="1733" b="0" cap="small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l" defTabSz="457200">
              <a:defRPr sz="3733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Насколько</a:t>
            </a:r>
            <a:r>
              <a:rPr dirty="0"/>
              <a:t> </a:t>
            </a:r>
            <a:r>
              <a:rPr dirty="0" err="1"/>
              <a:t>оправдана</a:t>
            </a:r>
            <a:r>
              <a:rPr dirty="0"/>
              <a:t> </a:t>
            </a:r>
            <a:r>
              <a:rPr dirty="0" err="1"/>
              <a:t>финансовая</a:t>
            </a:r>
            <a:r>
              <a:rPr dirty="0"/>
              <a:t> </a:t>
            </a:r>
            <a:r>
              <a:rPr dirty="0" err="1"/>
              <a:t>цель</a:t>
            </a:r>
            <a:r>
              <a:rPr dirty="0"/>
              <a:t>?</a:t>
            </a:r>
          </a:p>
        </p:txBody>
      </p:sp>
      <p:pic>
        <p:nvPicPr>
          <p:cNvPr id="195" name="ИКОНКИ_Жизненные ситуации.png" descr="ИКОНКИ_Жизненные ситуации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7439" y="4836589"/>
            <a:ext cx="6982588" cy="6982588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Line"/>
          <p:cNvSpPr/>
          <p:nvPr/>
        </p:nvSpPr>
        <p:spPr>
          <a:xfrm rot="20830984">
            <a:off x="10193664" y="4266388"/>
            <a:ext cx="6549943" cy="34603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3586" y="297"/>
                  <a:pt x="7126" y="1660"/>
                  <a:pt x="10488" y="4040"/>
                </a:cubicBezTo>
                <a:cubicBezTo>
                  <a:pt x="15205" y="7378"/>
                  <a:pt x="19589" y="12889"/>
                  <a:pt x="21600" y="21600"/>
                </a:cubicBezTo>
              </a:path>
            </a:pathLst>
          </a:custGeom>
          <a:ln w="63500">
            <a:solidFill>
              <a:srgbClr val="B9BDBF"/>
            </a:solidFill>
            <a:miter lim="400000"/>
            <a:tailEnd type="arrow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7" name="важно принимать осознанные финансовые решения!…"/>
          <p:cNvSpPr txBox="1"/>
          <p:nvPr/>
        </p:nvSpPr>
        <p:spPr>
          <a:xfrm>
            <a:off x="10593683" y="7468943"/>
            <a:ext cx="12957618" cy="1518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3733" b="0" cap="small">
                <a:solidFill>
                  <a:srgbClr val="D3395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>
                <a:solidFill>
                  <a:srgbClr val="E6215A"/>
                </a:solidFill>
              </a:rPr>
              <a:t>важно</a:t>
            </a:r>
            <a:r>
              <a:rPr dirty="0">
                <a:solidFill>
                  <a:srgbClr val="E6215A"/>
                </a:solidFill>
              </a:rPr>
              <a:t> </a:t>
            </a:r>
            <a:r>
              <a:rPr dirty="0" err="1">
                <a:solidFill>
                  <a:srgbClr val="E6215A"/>
                </a:solidFill>
              </a:rPr>
              <a:t>принимать</a:t>
            </a:r>
            <a:r>
              <a:rPr dirty="0">
                <a:solidFill>
                  <a:srgbClr val="E6215A"/>
                </a:solidFill>
              </a:rPr>
              <a:t> </a:t>
            </a:r>
            <a:r>
              <a:rPr dirty="0" err="1">
                <a:solidFill>
                  <a:srgbClr val="E6215A"/>
                </a:solidFill>
              </a:rPr>
              <a:t>осознанные</a:t>
            </a:r>
            <a:r>
              <a:rPr dirty="0">
                <a:solidFill>
                  <a:srgbClr val="E6215A"/>
                </a:solidFill>
              </a:rPr>
              <a:t> </a:t>
            </a:r>
            <a:r>
              <a:rPr dirty="0" err="1">
                <a:solidFill>
                  <a:srgbClr val="E6215A"/>
                </a:solidFill>
              </a:rPr>
              <a:t>финансовые</a:t>
            </a:r>
            <a:r>
              <a:rPr dirty="0">
                <a:solidFill>
                  <a:srgbClr val="E6215A"/>
                </a:solidFill>
              </a:rPr>
              <a:t> </a:t>
            </a:r>
            <a:r>
              <a:rPr dirty="0" err="1">
                <a:solidFill>
                  <a:srgbClr val="E6215A"/>
                </a:solidFill>
              </a:rPr>
              <a:t>решения</a:t>
            </a:r>
            <a:r>
              <a:rPr dirty="0">
                <a:solidFill>
                  <a:srgbClr val="E6215A"/>
                </a:solidFill>
              </a:rPr>
              <a:t>!</a:t>
            </a:r>
          </a:p>
          <a:p>
            <a:pPr algn="l" defTabSz="457200">
              <a:defRPr sz="1733" b="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algn="l" defTabSz="457200">
              <a:defRPr sz="3733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Делать</a:t>
            </a:r>
            <a:r>
              <a:rPr dirty="0"/>
              <a:t> </a:t>
            </a:r>
            <a:r>
              <a:rPr dirty="0" err="1"/>
              <a:t>это</a:t>
            </a:r>
            <a:r>
              <a:rPr dirty="0"/>
              <a:t> </a:t>
            </a:r>
            <a:r>
              <a:rPr dirty="0" err="1"/>
              <a:t>может</a:t>
            </a:r>
            <a:r>
              <a:rPr dirty="0"/>
              <a:t> </a:t>
            </a:r>
            <a:r>
              <a:rPr dirty="0" err="1"/>
              <a:t>только</a:t>
            </a:r>
            <a:r>
              <a:rPr dirty="0"/>
              <a:t> </a:t>
            </a:r>
            <a:r>
              <a:rPr dirty="0" err="1"/>
              <a:t>финансово</a:t>
            </a:r>
            <a:r>
              <a:rPr dirty="0"/>
              <a:t> </a:t>
            </a:r>
            <a:r>
              <a:rPr dirty="0" err="1"/>
              <a:t>грамотный</a:t>
            </a:r>
            <a:r>
              <a:rPr dirty="0"/>
              <a:t> </a:t>
            </a:r>
            <a:r>
              <a:rPr dirty="0" err="1"/>
              <a:t>человек</a:t>
            </a:r>
            <a:r>
              <a:rPr dirty="0"/>
              <a:t>. 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Анализ расходов…"/>
          <p:cNvSpPr txBox="1"/>
          <p:nvPr/>
        </p:nvSpPr>
        <p:spPr>
          <a:xfrm>
            <a:off x="675504" y="964145"/>
            <a:ext cx="20512158" cy="2054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Анализ расходов </a:t>
            </a:r>
          </a:p>
          <a:p>
            <a: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государственного бюджета</a:t>
            </a:r>
            <a:r>
              <a:rPr sz="1200"/>
              <a:t> </a:t>
            </a:r>
          </a:p>
        </p:txBody>
      </p:sp>
      <p:grpSp>
        <p:nvGrpSpPr>
          <p:cNvPr id="204" name="Group"/>
          <p:cNvGrpSpPr/>
          <p:nvPr/>
        </p:nvGrpSpPr>
        <p:grpSpPr>
          <a:xfrm>
            <a:off x="757200" y="4839548"/>
            <a:ext cx="12248492" cy="1641514"/>
            <a:chOff x="0" y="0"/>
            <a:chExt cx="12248490" cy="1641513"/>
          </a:xfrm>
        </p:grpSpPr>
        <p:grpSp>
          <p:nvGrpSpPr>
            <p:cNvPr id="202" name="Group"/>
            <p:cNvGrpSpPr/>
            <p:nvPr/>
          </p:nvGrpSpPr>
          <p:grpSpPr>
            <a:xfrm>
              <a:off x="0" y="0"/>
              <a:ext cx="1332761" cy="1641513"/>
              <a:chOff x="0" y="0"/>
              <a:chExt cx="1332760" cy="1641512"/>
            </a:xfrm>
          </p:grpSpPr>
          <p:sp>
            <p:nvSpPr>
              <p:cNvPr id="200" name="Square"/>
              <p:cNvSpPr/>
              <p:nvPr/>
            </p:nvSpPr>
            <p:spPr>
              <a:xfrm>
                <a:off x="0" y="0"/>
                <a:ext cx="1260548" cy="1260548"/>
              </a:xfrm>
              <a:prstGeom prst="rect">
                <a:avLst/>
              </a:prstGeom>
              <a:solidFill>
                <a:srgbClr val="004F9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E8923D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01" name="1"/>
              <p:cNvSpPr txBox="1"/>
              <p:nvPr/>
            </p:nvSpPr>
            <p:spPr>
              <a:xfrm>
                <a:off x="469768" y="47252"/>
                <a:ext cx="862993" cy="15942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algn="l">
                  <a:defRPr sz="10600" cap="all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dirty="0"/>
                  <a:t>1</a:t>
                </a:r>
              </a:p>
            </p:txBody>
          </p:sp>
        </p:grpSp>
        <p:sp>
          <p:nvSpPr>
            <p:cNvPr id="203" name="Какие расходы государственного бюджета связаны с поддержкой граждан?"/>
            <p:cNvSpPr txBox="1"/>
            <p:nvPr/>
          </p:nvSpPr>
          <p:spPr>
            <a:xfrm>
              <a:off x="1680076" y="4527"/>
              <a:ext cx="10568414" cy="12514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 defTabSz="457200">
                <a:lnSpc>
                  <a:spcPts val="5500"/>
                </a:lnSpc>
                <a:defRPr sz="3733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dirty="0" err="1"/>
                <a:t>Какие</a:t>
              </a:r>
              <a:r>
                <a:rPr dirty="0"/>
                <a:t> </a:t>
              </a:r>
              <a:r>
                <a:rPr dirty="0" err="1"/>
                <a:t>расходы</a:t>
              </a:r>
              <a:r>
                <a:rPr dirty="0"/>
                <a:t> </a:t>
              </a:r>
              <a:r>
                <a:rPr dirty="0" err="1"/>
                <a:t>государственного</a:t>
              </a:r>
              <a:r>
                <a:rPr dirty="0"/>
                <a:t> </a:t>
              </a:r>
              <a:r>
                <a:rPr dirty="0" err="1"/>
                <a:t>бюджета</a:t>
              </a:r>
              <a:r>
                <a:rPr dirty="0"/>
                <a:t> </a:t>
              </a:r>
              <a:r>
                <a:rPr dirty="0" err="1"/>
                <a:t>связаны</a:t>
              </a:r>
              <a:r>
                <a:rPr dirty="0"/>
                <a:t> </a:t>
              </a:r>
              <a:r>
                <a:rPr dirty="0" err="1"/>
                <a:t>с</a:t>
              </a:r>
              <a:r>
                <a:rPr dirty="0"/>
                <a:t> </a:t>
              </a:r>
              <a:r>
                <a:rPr dirty="0" err="1"/>
                <a:t>поддержкой</a:t>
              </a:r>
              <a:r>
                <a:rPr dirty="0"/>
                <a:t> </a:t>
              </a:r>
              <a:r>
                <a:rPr dirty="0" err="1"/>
                <a:t>граждан</a:t>
              </a:r>
              <a:r>
                <a:rPr dirty="0"/>
                <a:t>?</a:t>
              </a:r>
            </a:p>
          </p:txBody>
        </p:sp>
      </p:grpSp>
      <p:grpSp>
        <p:nvGrpSpPr>
          <p:cNvPr id="208" name="Group"/>
          <p:cNvGrpSpPr/>
          <p:nvPr/>
        </p:nvGrpSpPr>
        <p:grpSpPr>
          <a:xfrm>
            <a:off x="757200" y="7730436"/>
            <a:ext cx="11590555" cy="2397085"/>
            <a:chOff x="0" y="-50780"/>
            <a:chExt cx="11590554" cy="2397084"/>
          </a:xfrm>
        </p:grpSpPr>
        <p:sp>
          <p:nvSpPr>
            <p:cNvPr id="205" name="Square"/>
            <p:cNvSpPr/>
            <p:nvPr/>
          </p:nvSpPr>
          <p:spPr>
            <a:xfrm>
              <a:off x="0" y="231921"/>
              <a:ext cx="1260548" cy="1260548"/>
            </a:xfrm>
            <a:prstGeom prst="rect">
              <a:avLst/>
            </a:prstGeom>
            <a:solidFill>
              <a:srgbClr val="004F9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E8923D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206" name="2"/>
            <p:cNvSpPr/>
            <p:nvPr/>
          </p:nvSpPr>
          <p:spPr>
            <a:xfrm>
              <a:off x="397554" y="1076303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10600" cap="all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07" name="Какие бюджетные расходы можно было бы сократить, будь люди более финансово грамотными?"/>
            <p:cNvSpPr/>
            <p:nvPr/>
          </p:nvSpPr>
          <p:spPr>
            <a:xfrm>
              <a:off x="1680076" y="-50780"/>
              <a:ext cx="9910478" cy="1825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 defTabSz="457200">
                <a:lnSpc>
                  <a:spcPts val="5500"/>
                </a:lnSpc>
                <a:defRPr sz="3733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dirty="0" err="1"/>
                <a:t>Какие</a:t>
              </a:r>
              <a:r>
                <a:rPr dirty="0"/>
                <a:t> </a:t>
              </a:r>
              <a:r>
                <a:rPr dirty="0" err="1"/>
                <a:t>бюджетные</a:t>
              </a:r>
              <a:r>
                <a:rPr dirty="0"/>
                <a:t> </a:t>
              </a:r>
              <a:r>
                <a:rPr dirty="0" err="1"/>
                <a:t>расходы</a:t>
              </a:r>
              <a:r>
                <a:rPr dirty="0"/>
                <a:t> </a:t>
              </a:r>
              <a:r>
                <a:rPr dirty="0" err="1"/>
                <a:t>можно</a:t>
              </a:r>
              <a:r>
                <a:rPr dirty="0"/>
                <a:t> </a:t>
              </a:r>
              <a:r>
                <a:rPr dirty="0" err="1"/>
                <a:t>было</a:t>
              </a:r>
              <a:r>
                <a:rPr dirty="0"/>
                <a:t> </a:t>
              </a:r>
              <a:r>
                <a:rPr dirty="0" err="1"/>
                <a:t>бы</a:t>
              </a:r>
              <a:r>
                <a:rPr dirty="0"/>
                <a:t> </a:t>
              </a:r>
              <a:r>
                <a:rPr dirty="0" err="1"/>
                <a:t>сократить</a:t>
              </a:r>
              <a:r>
                <a:rPr dirty="0"/>
                <a:t>, </a:t>
              </a:r>
              <a:r>
                <a:rPr dirty="0" err="1"/>
                <a:t>будь</a:t>
              </a:r>
              <a:r>
                <a:rPr dirty="0"/>
                <a:t> </a:t>
              </a:r>
              <a:r>
                <a:rPr dirty="0" err="1"/>
                <a:t>люди</a:t>
              </a:r>
              <a:r>
                <a:rPr dirty="0"/>
                <a:t> </a:t>
              </a:r>
              <a:r>
                <a:rPr dirty="0" err="1"/>
                <a:t>более</a:t>
              </a:r>
              <a:r>
                <a:rPr dirty="0"/>
                <a:t> </a:t>
              </a:r>
              <a:r>
                <a:rPr dirty="0" err="1"/>
                <a:t>финансово</a:t>
              </a:r>
              <a:r>
                <a:rPr dirty="0"/>
                <a:t> </a:t>
              </a:r>
              <a:r>
                <a:rPr dirty="0" err="1"/>
                <a:t>грамотными</a:t>
              </a:r>
              <a:r>
                <a:rPr dirty="0"/>
                <a:t>?</a:t>
              </a:r>
            </a:p>
          </p:txBody>
        </p:sp>
      </p:grpSp>
      <p:pic>
        <p:nvPicPr>
          <p:cNvPr id="209" name="ИКОНКИ_Участие граждан -в бюджетных решениях.png" descr="ИКОНКИ_Участие граждан -в бюджетных решениях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63383" y="3746961"/>
            <a:ext cx="8902597" cy="89025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my-finance-color-21.png" descr="my-finance-color-2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63643" y="13077360"/>
            <a:ext cx="24736686" cy="891610"/>
          </a:xfrm>
          <a:prstGeom prst="rect">
            <a:avLst/>
          </a:prstGeom>
          <a:ln w="12700">
            <a:miter lim="400000"/>
          </a:ln>
        </p:spPr>
      </p:pic>
      <p:sp>
        <p:nvSpPr>
          <p:cNvPr id="387" name="Общественные финансы помогают"/>
          <p:cNvSpPr txBox="1"/>
          <p:nvPr/>
        </p:nvSpPr>
        <p:spPr>
          <a:xfrm>
            <a:off x="695011" y="939981"/>
            <a:ext cx="12199344" cy="2054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Общественные финансы помогают</a:t>
            </a:r>
          </a:p>
        </p:txBody>
      </p:sp>
      <p:sp>
        <p:nvSpPr>
          <p:cNvPr id="388" name="Разбираться как устроен бюджет,             как налоги работают на человека…"/>
          <p:cNvSpPr txBox="1"/>
          <p:nvPr/>
        </p:nvSpPr>
        <p:spPr>
          <a:xfrm>
            <a:off x="-97433" y="4396399"/>
            <a:ext cx="10265447" cy="4329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651000" indent="-889000" algn="l">
              <a:spcBef>
                <a:spcPts val="3000"/>
              </a:spcBef>
              <a:buClr>
                <a:srgbClr val="393B3B"/>
              </a:buClr>
              <a:buSzPct val="100000"/>
              <a:buChar char=" —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Разбираться как устроен бюджет,             как налоги работают на человека</a:t>
            </a:r>
          </a:p>
          <a:p>
            <a:pPr marL="1651000" indent="-889000" algn="l">
              <a:spcBef>
                <a:spcPts val="3000"/>
              </a:spcBef>
              <a:buClr>
                <a:srgbClr val="393B3B"/>
              </a:buClr>
              <a:buSzPct val="100000"/>
              <a:buChar char=" —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Разрабатывать, предлагать, отстаивать проекты, которые способствуют улучшению жизни в регионе и могут быть реализованы за счет бюджетных средств при финансовом, интеллектуальном или деятельном участии граждан</a:t>
            </a:r>
          </a:p>
        </p:txBody>
      </p:sp>
      <p:pic>
        <p:nvPicPr>
          <p:cNvPr id="389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0678" y="3796609"/>
            <a:ext cx="3479404" cy="3479403"/>
          </a:xfrm>
          <a:prstGeom prst="rect">
            <a:avLst/>
          </a:prstGeom>
          <a:ln w="12700">
            <a:miter lim="400000"/>
          </a:ln>
        </p:spPr>
      </p:pic>
      <p:sp>
        <p:nvSpPr>
          <p:cNvPr id="390" name="Полезные материалы о том, как работает инициативное бюджетирование…"/>
          <p:cNvSpPr txBox="1"/>
          <p:nvPr/>
        </p:nvSpPr>
        <p:spPr>
          <a:xfrm>
            <a:off x="4166" y="9819388"/>
            <a:ext cx="10163848" cy="2262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1549400" indent="-787400" algn="l">
              <a:spcBef>
                <a:spcPts val="1000"/>
              </a:spcBef>
              <a:buClr>
                <a:srgbClr val="393B3B"/>
              </a:buClr>
              <a:buSzPct val="100000"/>
              <a:buChar char="•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Полезные</a:t>
            </a:r>
            <a:r>
              <a:rPr dirty="0"/>
              <a:t> </a:t>
            </a:r>
            <a:r>
              <a:rPr dirty="0" err="1"/>
              <a:t>материалы</a:t>
            </a:r>
            <a:r>
              <a:rPr dirty="0"/>
              <a:t> </a:t>
            </a:r>
            <a:r>
              <a:rPr dirty="0" err="1"/>
              <a:t>о</a:t>
            </a:r>
            <a:r>
              <a:rPr dirty="0"/>
              <a:t> </a:t>
            </a:r>
            <a:r>
              <a:rPr dirty="0" err="1"/>
              <a:t>том</a:t>
            </a:r>
            <a:r>
              <a:rPr dirty="0"/>
              <a:t>, </a:t>
            </a:r>
            <a:r>
              <a:rPr dirty="0" err="1"/>
              <a:t>как</a:t>
            </a:r>
            <a:r>
              <a:rPr dirty="0"/>
              <a:t> </a:t>
            </a:r>
            <a:r>
              <a:rPr dirty="0" err="1"/>
              <a:t>работает</a:t>
            </a:r>
            <a:r>
              <a:rPr dirty="0"/>
              <a:t> </a:t>
            </a:r>
            <a:r>
              <a:rPr dirty="0" err="1"/>
              <a:t>инициативное</a:t>
            </a:r>
            <a:r>
              <a:rPr dirty="0"/>
              <a:t> </a:t>
            </a:r>
            <a:r>
              <a:rPr dirty="0" err="1"/>
              <a:t>бюджетирование</a:t>
            </a:r>
            <a:r>
              <a:rPr dirty="0"/>
              <a:t> </a:t>
            </a:r>
          </a:p>
          <a:p>
            <a:pPr marL="1549400" indent="-787400" algn="l">
              <a:spcBef>
                <a:spcPts val="1000"/>
              </a:spcBef>
              <a:buClr>
                <a:srgbClr val="393B3B"/>
              </a:buClr>
              <a:buSzPct val="100000"/>
              <a:buChar char="•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Платформа</a:t>
            </a:r>
            <a:r>
              <a:rPr dirty="0"/>
              <a:t> </a:t>
            </a:r>
            <a:r>
              <a:rPr dirty="0" err="1"/>
              <a:t>всероссийского</a:t>
            </a:r>
            <a:r>
              <a:rPr dirty="0"/>
              <a:t> </a:t>
            </a:r>
            <a:r>
              <a:rPr dirty="0" err="1"/>
              <a:t>конкурса</a:t>
            </a:r>
            <a:r>
              <a:rPr dirty="0"/>
              <a:t> </a:t>
            </a:r>
            <a:r>
              <a:rPr dirty="0" err="1"/>
              <a:t>проектов</a:t>
            </a:r>
            <a:r>
              <a:rPr dirty="0"/>
              <a:t> ИБ</a:t>
            </a:r>
          </a:p>
        </p:txBody>
      </p:sp>
      <p:sp>
        <p:nvSpPr>
          <p:cNvPr id="391" name="budget4me.ru"/>
          <p:cNvSpPr txBox="1"/>
          <p:nvPr/>
        </p:nvSpPr>
        <p:spPr>
          <a:xfrm>
            <a:off x="15122431" y="4809306"/>
            <a:ext cx="4339278" cy="829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5100" b="0" cap="sm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budget4me.ru</a:t>
            </a:r>
          </a:p>
        </p:txBody>
      </p:sp>
      <p:pic>
        <p:nvPicPr>
          <p:cNvPr id="392" name="Дизайн без названия (9).png" descr="Дизайн без названия (9)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81575" y="5728231"/>
            <a:ext cx="13038016" cy="80346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ЧТО МОЖНО СДЕЛАТЬ,…"/>
          <p:cNvSpPr txBox="1"/>
          <p:nvPr/>
        </p:nvSpPr>
        <p:spPr>
          <a:xfrm>
            <a:off x="730384" y="1019763"/>
            <a:ext cx="14464834" cy="167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5100" dirty="0"/>
              <a:t>Сюжеты финансовой грамотности в классической литературе</a:t>
            </a:r>
            <a:r>
              <a:rPr sz="5100" b="0" dirty="0">
                <a:latin typeface="Arial" panose="020B0604020202020204" pitchFamily="34" charset="0"/>
                <a:ea typeface="Times Roman"/>
                <a:cs typeface="Arial" panose="020B0604020202020204" pitchFamily="34" charset="0"/>
                <a:sym typeface="Times Roman"/>
              </a:rPr>
              <a:t> </a:t>
            </a:r>
          </a:p>
        </p:txBody>
      </p:sp>
      <p:grpSp>
        <p:nvGrpSpPr>
          <p:cNvPr id="211" name="Group"/>
          <p:cNvGrpSpPr/>
          <p:nvPr/>
        </p:nvGrpSpPr>
        <p:grpSpPr>
          <a:xfrm>
            <a:off x="813730" y="3772991"/>
            <a:ext cx="16171533" cy="1733808"/>
            <a:chOff x="0" y="-69773"/>
            <a:chExt cx="16171532" cy="1733807"/>
          </a:xfrm>
        </p:grpSpPr>
        <p:sp>
          <p:nvSpPr>
            <p:cNvPr id="209" name="ПОСЛУШАТЬ ПОДКАСТЫ «КРОШ И ГРОШ»…"/>
            <p:cNvSpPr txBox="1"/>
            <p:nvPr/>
          </p:nvSpPr>
          <p:spPr>
            <a:xfrm>
              <a:off x="731959" y="273297"/>
              <a:ext cx="15439573" cy="11233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marL="762000" algn="l">
                <a:spcBef>
                  <a:spcPts val="1000"/>
                </a:spcBef>
                <a:buClr>
                  <a:srgbClr val="393B3B"/>
                </a:buClr>
                <a:buSzPct val="100000"/>
                <a:defRPr sz="33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2900" b="0" cap="small" dirty="0">
                  <a:solidFill>
                    <a:srgbClr val="31B7BB"/>
                  </a:solidFill>
                  <a:latin typeface="Arial"/>
                  <a:ea typeface="Arial"/>
                  <a:cs typeface="Arial"/>
                  <a:sym typeface="Arial"/>
                </a:rPr>
                <a:t>Гоголь Н.В. «Ревизор»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– финансовые стратегии Хлестакова и чиновников города N</a:t>
              </a:r>
            </a:p>
            <a:p>
              <a:pPr marL="762000" algn="l">
                <a:spcBef>
                  <a:spcPts val="1000"/>
                </a:spcBef>
                <a:buClr>
                  <a:srgbClr val="393B3B"/>
                </a:buClr>
                <a:buSzPct val="100000"/>
                <a:defRPr sz="33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2900" b="0" cap="small" dirty="0">
                  <a:solidFill>
                    <a:srgbClr val="31B7BB"/>
                  </a:solidFill>
                  <a:latin typeface="Arial"/>
                  <a:ea typeface="Arial"/>
                  <a:cs typeface="Arial"/>
                  <a:sym typeface="Arial"/>
                </a:rPr>
                <a:t>Тургенев И.С. «Хорь и </a:t>
              </a:r>
              <a:r>
                <a:rPr lang="ru-RU" sz="2900" b="0" cap="small" dirty="0" err="1">
                  <a:solidFill>
                    <a:srgbClr val="31B7BB"/>
                  </a:solidFill>
                  <a:latin typeface="Arial"/>
                  <a:ea typeface="Arial"/>
                  <a:cs typeface="Arial"/>
                  <a:sym typeface="Arial"/>
                </a:rPr>
                <a:t>Калиныч</a:t>
              </a:r>
              <a:r>
                <a:rPr lang="ru-RU" sz="2900" b="0" cap="small" dirty="0">
                  <a:solidFill>
                    <a:srgbClr val="31B7BB"/>
                  </a:solidFill>
                  <a:latin typeface="Arial"/>
                  <a:ea typeface="Arial"/>
                  <a:cs typeface="Arial"/>
                  <a:sym typeface="Arial"/>
                </a:rPr>
                <a:t>»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- грамотная финансово-хозяйственная стратегия</a:t>
              </a:r>
              <a:endParaRPr sz="2900" b="0" dirty="0">
                <a:solidFill>
                  <a:srgbClr val="393B3B"/>
                </a:solidFill>
                <a:latin typeface="Arial"/>
                <a:ea typeface="Arial"/>
                <a:cs typeface="Arial"/>
                <a:hlinkClick r:id="rId2"/>
              </a:endParaRPr>
            </a:p>
          </p:txBody>
        </p:sp>
        <p:sp>
          <p:nvSpPr>
            <p:cNvPr id="210" name="B"/>
            <p:cNvSpPr txBox="1"/>
            <p:nvPr/>
          </p:nvSpPr>
          <p:spPr>
            <a:xfrm>
              <a:off x="0" y="-69773"/>
              <a:ext cx="859210" cy="17338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10600" cap="all">
                  <a:solidFill>
                    <a:srgbClr val="144E9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en-US" dirty="0">
                  <a:solidFill>
                    <a:srgbClr val="004F9F"/>
                  </a:solidFill>
                </a:rPr>
                <a:t>8</a:t>
              </a:r>
              <a:endParaRPr dirty="0">
                <a:solidFill>
                  <a:srgbClr val="004F9F"/>
                </a:solidFill>
              </a:endParaRPr>
            </a:p>
          </p:txBody>
        </p:sp>
      </p:grpSp>
      <p:grpSp>
        <p:nvGrpSpPr>
          <p:cNvPr id="214" name="Group"/>
          <p:cNvGrpSpPr/>
          <p:nvPr/>
        </p:nvGrpSpPr>
        <p:grpSpPr>
          <a:xfrm>
            <a:off x="813730" y="6222045"/>
            <a:ext cx="20648672" cy="2477153"/>
            <a:chOff x="0" y="0"/>
            <a:chExt cx="20648671" cy="2477152"/>
          </a:xfrm>
        </p:grpSpPr>
        <p:sp>
          <p:nvSpPr>
            <p:cNvPr id="212" name="ПОСМОТРЕТЬ МУЛЬТФИЛЬМЫ:…"/>
            <p:cNvSpPr txBox="1"/>
            <p:nvPr/>
          </p:nvSpPr>
          <p:spPr>
            <a:xfrm>
              <a:off x="731959" y="0"/>
              <a:ext cx="19916712" cy="24771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762000" algn="l">
                <a:spcBef>
                  <a:spcPts val="1000"/>
                </a:spcBef>
                <a:buClr>
                  <a:srgbClr val="393B3B"/>
                </a:buClr>
                <a:buSzPct val="100000"/>
                <a:defRPr sz="33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2900" b="0" cap="small" dirty="0">
                  <a:solidFill>
                    <a:srgbClr val="31B7BB"/>
                  </a:solidFill>
                  <a:latin typeface="Arial"/>
                  <a:ea typeface="Arial"/>
                  <a:cs typeface="Arial"/>
                </a:rPr>
                <a:t>Гоголь Н.В. </a:t>
              </a:r>
              <a:r>
                <a:rPr lang="ru-RU" sz="2900" b="0" cap="small" dirty="0">
                  <a:solidFill>
                    <a:srgbClr val="31B7BB"/>
                  </a:solidFill>
                  <a:latin typeface="Arial"/>
                  <a:ea typeface="Arial"/>
                  <a:cs typeface="Arial"/>
                  <a:sym typeface="Arial"/>
                </a:rPr>
                <a:t>«Мертвые души»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- мошенники и мошенничество</a:t>
              </a:r>
            </a:p>
            <a:p>
              <a:pPr marL="762000" algn="l">
                <a:spcBef>
                  <a:spcPts val="1000"/>
                </a:spcBef>
                <a:buClr>
                  <a:srgbClr val="393B3B"/>
                </a:buClr>
                <a:buSzPct val="100000"/>
                <a:defRPr sz="33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2900" b="0" cap="small" dirty="0">
                  <a:solidFill>
                    <a:srgbClr val="31B7BB"/>
                  </a:solidFill>
                  <a:latin typeface="Arial"/>
                  <a:ea typeface="Arial"/>
                  <a:cs typeface="Arial"/>
                </a:rPr>
                <a:t>Мольер </a:t>
              </a:r>
              <a:r>
                <a:rPr lang="ru-RU" sz="2900" b="0" cap="small" dirty="0">
                  <a:solidFill>
                    <a:srgbClr val="31B7BB"/>
                  </a:solidFill>
                  <a:latin typeface="Arial"/>
                  <a:ea typeface="Arial"/>
                  <a:cs typeface="Arial"/>
                  <a:sym typeface="Arial"/>
                </a:rPr>
                <a:t>«Тартюф»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- мошенники и мошенничество</a:t>
              </a:r>
            </a:p>
            <a:p>
              <a:pPr marL="762000" algn="l">
                <a:spcBef>
                  <a:spcPts val="1000"/>
                </a:spcBef>
                <a:buClr>
                  <a:srgbClr val="393B3B"/>
                </a:buClr>
                <a:buSzPct val="100000"/>
                <a:defRPr sz="33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2900" b="0" cap="small" dirty="0">
                  <a:solidFill>
                    <a:srgbClr val="31B7BB"/>
                  </a:solidFill>
                  <a:latin typeface="Arial"/>
                  <a:ea typeface="Arial"/>
                  <a:cs typeface="Arial"/>
                  <a:sym typeface="Arial"/>
                </a:rPr>
                <a:t>Пушкин А.С. «Евгений Онегин»</a:t>
              </a:r>
              <a:r>
                <a:rPr lang="ru-RU" sz="3300" b="0" dirty="0">
                  <a:sym typeface="Arial"/>
                </a:rPr>
                <a:t>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- жизнь в долг</a:t>
              </a:r>
              <a:endParaRPr lang="ru-RU" sz="2900" b="0" dirty="0">
                <a:solidFill>
                  <a:srgbClr val="393B3B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13" name="C"/>
            <p:cNvSpPr txBox="1"/>
            <p:nvPr/>
          </p:nvSpPr>
          <p:spPr>
            <a:xfrm>
              <a:off x="0" y="441445"/>
              <a:ext cx="1463918" cy="15942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l">
                <a:defRPr sz="10600" cap="all">
                  <a:solidFill>
                    <a:srgbClr val="DF822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en-US" dirty="0">
                  <a:solidFill>
                    <a:srgbClr val="EF7D00"/>
                  </a:solidFill>
                </a:rPr>
                <a:t>9</a:t>
              </a:r>
              <a:endParaRPr dirty="0">
                <a:solidFill>
                  <a:srgbClr val="EF7D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842903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К новым вершинам"/>
          <p:cNvSpPr txBox="1"/>
          <p:nvPr/>
        </p:nvSpPr>
        <p:spPr>
          <a:xfrm>
            <a:off x="730304" y="941226"/>
            <a:ext cx="14103469" cy="10639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К новым вершинам</a:t>
            </a:r>
          </a:p>
        </p:txBody>
      </p:sp>
      <p:sp>
        <p:nvSpPr>
          <p:cNvPr id="396" name="всероссийская олимпиада школьников «высшая проба» (в перечне Минобрнауки), организатор - ФГАОУ ВО «НИУ ВШЭ», 3000 участников (9-11 классы)…"/>
          <p:cNvSpPr txBox="1"/>
          <p:nvPr/>
        </p:nvSpPr>
        <p:spPr>
          <a:xfrm>
            <a:off x="-128447" y="2729070"/>
            <a:ext cx="23652384" cy="3549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485900" marR="718041" indent="-596900" algn="l">
              <a:spcBef>
                <a:spcPts val="3000"/>
              </a:spcBef>
              <a:buClr>
                <a:srgbClr val="31B7BB"/>
              </a:buClr>
              <a:buSzPct val="100000"/>
              <a:buChar char="๏"/>
              <a:defRPr sz="29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cap="small" dirty="0" err="1">
                <a:solidFill>
                  <a:srgbClr val="31B7BB"/>
                </a:solidFill>
              </a:rPr>
              <a:t>всероссийская</a:t>
            </a:r>
            <a:r>
              <a:rPr cap="small" dirty="0">
                <a:solidFill>
                  <a:srgbClr val="31B7BB"/>
                </a:solidFill>
              </a:rPr>
              <a:t> </a:t>
            </a:r>
            <a:r>
              <a:rPr cap="small" dirty="0" err="1">
                <a:solidFill>
                  <a:srgbClr val="31B7BB"/>
                </a:solidFill>
              </a:rPr>
              <a:t>олимпиада</a:t>
            </a:r>
            <a:r>
              <a:rPr cap="small" dirty="0">
                <a:solidFill>
                  <a:srgbClr val="31B7BB"/>
                </a:solidFill>
              </a:rPr>
              <a:t> </a:t>
            </a:r>
            <a:r>
              <a:rPr cap="small" dirty="0" err="1">
                <a:solidFill>
                  <a:srgbClr val="31B7BB"/>
                </a:solidFill>
              </a:rPr>
              <a:t>школьников</a:t>
            </a:r>
            <a:r>
              <a:rPr cap="small" dirty="0">
                <a:solidFill>
                  <a:srgbClr val="31B7BB"/>
                </a:solidFill>
              </a:rPr>
              <a:t> «</a:t>
            </a:r>
            <a:r>
              <a:rPr cap="small" dirty="0" err="1">
                <a:solidFill>
                  <a:srgbClr val="31B7BB"/>
                </a:solidFill>
              </a:rPr>
              <a:t>высшая</a:t>
            </a:r>
            <a:r>
              <a:rPr cap="small" dirty="0">
                <a:solidFill>
                  <a:srgbClr val="31B7BB"/>
                </a:solidFill>
              </a:rPr>
              <a:t> </a:t>
            </a:r>
            <a:r>
              <a:rPr cap="small" dirty="0" err="1">
                <a:solidFill>
                  <a:srgbClr val="31B7BB"/>
                </a:solidFill>
              </a:rPr>
              <a:t>проба</a:t>
            </a:r>
            <a:r>
              <a:rPr cap="small" dirty="0">
                <a:solidFill>
                  <a:srgbClr val="31B7BB"/>
                </a:solidFill>
              </a:rPr>
              <a:t>»</a:t>
            </a:r>
            <a:r>
              <a:rPr dirty="0">
                <a:solidFill>
                  <a:srgbClr val="31B7BB"/>
                </a:solidFill>
              </a:rPr>
              <a:t> </a:t>
            </a:r>
            <a:r>
              <a:rPr dirty="0">
                <a:solidFill>
                  <a:srgbClr val="393B3B"/>
                </a:solidFill>
              </a:rPr>
              <a:t>(в </a:t>
            </a:r>
            <a:r>
              <a:rPr dirty="0" err="1">
                <a:solidFill>
                  <a:srgbClr val="393B3B"/>
                </a:solidFill>
              </a:rPr>
              <a:t>перечне</a:t>
            </a:r>
            <a:r>
              <a:rPr dirty="0">
                <a:solidFill>
                  <a:srgbClr val="393B3B"/>
                </a:solidFill>
              </a:rPr>
              <a:t> Минобрнауки), </a:t>
            </a:r>
            <a:r>
              <a:rPr dirty="0" err="1">
                <a:solidFill>
                  <a:srgbClr val="393B3B"/>
                </a:solidFill>
              </a:rPr>
              <a:t>организатор</a:t>
            </a:r>
            <a:r>
              <a:rPr dirty="0">
                <a:solidFill>
                  <a:srgbClr val="393B3B"/>
                </a:solidFill>
              </a:rPr>
              <a:t> - ФГАОУ ВО «НИУ ВШЭ», 3000 </a:t>
            </a:r>
            <a:r>
              <a:rPr dirty="0" err="1">
                <a:solidFill>
                  <a:srgbClr val="393B3B"/>
                </a:solidFill>
              </a:rPr>
              <a:t>участников</a:t>
            </a:r>
            <a:r>
              <a:rPr dirty="0">
                <a:solidFill>
                  <a:srgbClr val="393B3B"/>
                </a:solidFill>
              </a:rPr>
              <a:t> (</a:t>
            </a:r>
            <a:r>
              <a:rPr lang="ru-RU" dirty="0">
                <a:solidFill>
                  <a:srgbClr val="393B3B"/>
                </a:solidFill>
              </a:rPr>
              <a:t>7</a:t>
            </a:r>
            <a:r>
              <a:rPr dirty="0">
                <a:solidFill>
                  <a:srgbClr val="393B3B"/>
                </a:solidFill>
              </a:rPr>
              <a:t>-11 </a:t>
            </a:r>
            <a:r>
              <a:rPr dirty="0" err="1">
                <a:solidFill>
                  <a:srgbClr val="393B3B"/>
                </a:solidFill>
              </a:rPr>
              <a:t>классы</a:t>
            </a:r>
            <a:r>
              <a:rPr dirty="0">
                <a:solidFill>
                  <a:srgbClr val="393B3B"/>
                </a:solidFill>
              </a:rPr>
              <a:t>) </a:t>
            </a:r>
          </a:p>
          <a:p>
            <a:pPr marL="1485900" marR="718041" indent="-596900" algn="l">
              <a:spcBef>
                <a:spcPts val="3000"/>
              </a:spcBef>
              <a:buClr>
                <a:srgbClr val="31B7BB"/>
              </a:buClr>
              <a:buSzPct val="100000"/>
              <a:buChar char="๏"/>
              <a:defRPr sz="29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cap="small" dirty="0" err="1">
                <a:solidFill>
                  <a:srgbClr val="31B7BB"/>
                </a:solidFill>
              </a:rPr>
              <a:t>олимпиада</a:t>
            </a:r>
            <a:r>
              <a:rPr cap="small" dirty="0">
                <a:solidFill>
                  <a:srgbClr val="31B7BB"/>
                </a:solidFill>
              </a:rPr>
              <a:t> </a:t>
            </a:r>
            <a:r>
              <a:rPr cap="small" dirty="0" err="1">
                <a:solidFill>
                  <a:srgbClr val="31B7BB"/>
                </a:solidFill>
              </a:rPr>
              <a:t>школьников</a:t>
            </a:r>
            <a:r>
              <a:rPr cap="small" dirty="0">
                <a:solidFill>
                  <a:srgbClr val="31B7BB"/>
                </a:solidFill>
              </a:rPr>
              <a:t> </a:t>
            </a:r>
            <a:r>
              <a:rPr cap="small" dirty="0" err="1">
                <a:solidFill>
                  <a:srgbClr val="31B7BB"/>
                </a:solidFill>
              </a:rPr>
              <a:t>ранхигс</a:t>
            </a:r>
            <a:r>
              <a:rPr cap="small" dirty="0">
                <a:solidFill>
                  <a:srgbClr val="31B7BB"/>
                </a:solidFill>
              </a:rPr>
              <a:t> </a:t>
            </a:r>
            <a:r>
              <a:rPr dirty="0">
                <a:solidFill>
                  <a:srgbClr val="393B3B"/>
                </a:solidFill>
              </a:rPr>
              <a:t>(</a:t>
            </a:r>
            <a:r>
              <a:rPr dirty="0" err="1">
                <a:solidFill>
                  <a:srgbClr val="393B3B"/>
                </a:solidFill>
              </a:rPr>
              <a:t>в</a:t>
            </a:r>
            <a:r>
              <a:rPr dirty="0">
                <a:solidFill>
                  <a:srgbClr val="393B3B"/>
                </a:solidFill>
              </a:rPr>
              <a:t> </a:t>
            </a:r>
            <a:r>
              <a:rPr dirty="0" err="1">
                <a:solidFill>
                  <a:srgbClr val="393B3B"/>
                </a:solidFill>
              </a:rPr>
              <a:t>перечне</a:t>
            </a:r>
            <a:r>
              <a:rPr dirty="0">
                <a:solidFill>
                  <a:srgbClr val="393B3B"/>
                </a:solidFill>
              </a:rPr>
              <a:t> Минобрнауки), </a:t>
            </a:r>
            <a:r>
              <a:rPr dirty="0" err="1">
                <a:solidFill>
                  <a:srgbClr val="393B3B"/>
                </a:solidFill>
              </a:rPr>
              <a:t>организатор</a:t>
            </a:r>
            <a:r>
              <a:rPr dirty="0">
                <a:solidFill>
                  <a:srgbClr val="393B3B"/>
                </a:solidFill>
              </a:rPr>
              <a:t> - ФГБОУ ВО «</a:t>
            </a:r>
            <a:r>
              <a:rPr dirty="0" err="1">
                <a:solidFill>
                  <a:srgbClr val="393B3B"/>
                </a:solidFill>
              </a:rPr>
              <a:t>РАНХиГС</a:t>
            </a:r>
            <a:r>
              <a:rPr dirty="0">
                <a:solidFill>
                  <a:srgbClr val="393B3B"/>
                </a:solidFill>
              </a:rPr>
              <a:t>»,                                                660 </a:t>
            </a:r>
            <a:r>
              <a:rPr dirty="0" err="1">
                <a:solidFill>
                  <a:srgbClr val="393B3B"/>
                </a:solidFill>
              </a:rPr>
              <a:t>участников</a:t>
            </a:r>
            <a:r>
              <a:rPr dirty="0">
                <a:solidFill>
                  <a:srgbClr val="393B3B"/>
                </a:solidFill>
              </a:rPr>
              <a:t> (5-11 </a:t>
            </a:r>
            <a:r>
              <a:rPr dirty="0" err="1">
                <a:solidFill>
                  <a:srgbClr val="393B3B"/>
                </a:solidFill>
              </a:rPr>
              <a:t>классы</a:t>
            </a:r>
            <a:r>
              <a:rPr dirty="0">
                <a:solidFill>
                  <a:srgbClr val="393B3B"/>
                </a:solidFill>
              </a:rPr>
              <a:t>)</a:t>
            </a:r>
          </a:p>
          <a:p>
            <a:pPr marL="1485900" marR="718041" indent="-596900" algn="l">
              <a:spcBef>
                <a:spcPts val="3000"/>
              </a:spcBef>
              <a:buClr>
                <a:srgbClr val="31B7BB"/>
              </a:buClr>
              <a:buSzPct val="100000"/>
              <a:buChar char="๏"/>
              <a:defRPr sz="29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cap="small" dirty="0" err="1">
                <a:solidFill>
                  <a:srgbClr val="31B7BB"/>
                </a:solidFill>
              </a:rPr>
              <a:t>плехановская</a:t>
            </a:r>
            <a:r>
              <a:rPr cap="small" dirty="0">
                <a:solidFill>
                  <a:srgbClr val="31B7BB"/>
                </a:solidFill>
              </a:rPr>
              <a:t> </a:t>
            </a:r>
            <a:r>
              <a:rPr cap="small" dirty="0" err="1">
                <a:solidFill>
                  <a:srgbClr val="31B7BB"/>
                </a:solidFill>
              </a:rPr>
              <a:t>олимпиада</a:t>
            </a:r>
            <a:r>
              <a:rPr cap="small" dirty="0">
                <a:solidFill>
                  <a:srgbClr val="31B7BB"/>
                </a:solidFill>
              </a:rPr>
              <a:t> </a:t>
            </a:r>
            <a:r>
              <a:rPr cap="small" dirty="0" err="1">
                <a:solidFill>
                  <a:srgbClr val="31B7BB"/>
                </a:solidFill>
              </a:rPr>
              <a:t>школьников</a:t>
            </a:r>
            <a:r>
              <a:rPr dirty="0">
                <a:solidFill>
                  <a:srgbClr val="31B7BB"/>
                </a:solidFill>
              </a:rPr>
              <a:t> </a:t>
            </a:r>
            <a:r>
              <a:rPr dirty="0">
                <a:solidFill>
                  <a:srgbClr val="393B3B"/>
                </a:solidFill>
              </a:rPr>
              <a:t>(</a:t>
            </a:r>
            <a:r>
              <a:rPr dirty="0" err="1">
                <a:solidFill>
                  <a:srgbClr val="393B3B"/>
                </a:solidFill>
              </a:rPr>
              <a:t>в</a:t>
            </a:r>
            <a:r>
              <a:rPr dirty="0">
                <a:solidFill>
                  <a:srgbClr val="393B3B"/>
                </a:solidFill>
              </a:rPr>
              <a:t> </a:t>
            </a:r>
            <a:r>
              <a:rPr dirty="0" err="1">
                <a:solidFill>
                  <a:srgbClr val="393B3B"/>
                </a:solidFill>
              </a:rPr>
              <a:t>перечне</a:t>
            </a:r>
            <a:r>
              <a:rPr dirty="0">
                <a:solidFill>
                  <a:srgbClr val="393B3B"/>
                </a:solidFill>
              </a:rPr>
              <a:t> Минобрнауки), </a:t>
            </a:r>
            <a:r>
              <a:rPr dirty="0" err="1">
                <a:solidFill>
                  <a:srgbClr val="393B3B"/>
                </a:solidFill>
              </a:rPr>
              <a:t>организатор</a:t>
            </a:r>
            <a:r>
              <a:rPr dirty="0">
                <a:solidFill>
                  <a:srgbClr val="393B3B"/>
                </a:solidFill>
              </a:rPr>
              <a:t> - ФГБОУ ВО «РЭУ </a:t>
            </a:r>
            <a:r>
              <a:rPr dirty="0" err="1">
                <a:solidFill>
                  <a:srgbClr val="393B3B"/>
                </a:solidFill>
              </a:rPr>
              <a:t>имени</a:t>
            </a:r>
            <a:r>
              <a:rPr dirty="0">
                <a:solidFill>
                  <a:srgbClr val="393B3B"/>
                </a:solidFill>
              </a:rPr>
              <a:t> Г.В. </a:t>
            </a:r>
            <a:r>
              <a:rPr dirty="0" err="1">
                <a:solidFill>
                  <a:srgbClr val="393B3B"/>
                </a:solidFill>
              </a:rPr>
              <a:t>Плеханова</a:t>
            </a:r>
            <a:r>
              <a:rPr dirty="0">
                <a:solidFill>
                  <a:srgbClr val="393B3B"/>
                </a:solidFill>
              </a:rPr>
              <a:t>», 1000 </a:t>
            </a:r>
            <a:r>
              <a:rPr dirty="0" err="1">
                <a:solidFill>
                  <a:srgbClr val="393B3B"/>
                </a:solidFill>
              </a:rPr>
              <a:t>участников</a:t>
            </a:r>
            <a:r>
              <a:rPr dirty="0">
                <a:solidFill>
                  <a:srgbClr val="393B3B"/>
                </a:solidFill>
              </a:rPr>
              <a:t> (5-11 </a:t>
            </a:r>
            <a:r>
              <a:rPr dirty="0" err="1">
                <a:solidFill>
                  <a:srgbClr val="393B3B"/>
                </a:solidFill>
              </a:rPr>
              <a:t>классы</a:t>
            </a:r>
            <a:r>
              <a:rPr dirty="0">
                <a:solidFill>
                  <a:srgbClr val="393B3B"/>
                </a:solidFill>
              </a:rPr>
              <a:t>)</a:t>
            </a:r>
          </a:p>
        </p:txBody>
      </p:sp>
      <p:pic>
        <p:nvPicPr>
          <p:cNvPr id="39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4916" y="8423180"/>
            <a:ext cx="12202534" cy="5119345"/>
          </a:xfrm>
          <a:prstGeom prst="rect">
            <a:avLst/>
          </a:prstGeom>
          <a:ln w="12700">
            <a:miter lim="400000"/>
          </a:ln>
        </p:spPr>
      </p:pic>
      <p:sp>
        <p:nvSpPr>
          <p:cNvPr id="398" name="олимпиада по финансовой грамотности                                   и предпринимательству, организаторы – Учи.ру, Банк России, Минфин России, Минэкономразвития России, НИФИ Минфина России, 1 600 000 участников (1-9 классы)…"/>
          <p:cNvSpPr txBox="1"/>
          <p:nvPr/>
        </p:nvSpPr>
        <p:spPr>
          <a:xfrm>
            <a:off x="-156654" y="6760586"/>
            <a:ext cx="12756063" cy="5781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485900" marR="718041" indent="-596900" algn="l">
              <a:spcBef>
                <a:spcPts val="3000"/>
              </a:spcBef>
              <a:buClr>
                <a:srgbClr val="31B7BB"/>
              </a:buClr>
              <a:buSzPct val="100000"/>
              <a:buChar char="๏"/>
              <a:defRPr sz="29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cap="small" dirty="0" err="1">
                <a:solidFill>
                  <a:srgbClr val="31B7BB"/>
                </a:solidFill>
              </a:rPr>
              <a:t>олимпиада</a:t>
            </a:r>
            <a:r>
              <a:rPr cap="small" dirty="0">
                <a:solidFill>
                  <a:srgbClr val="31B7BB"/>
                </a:solidFill>
              </a:rPr>
              <a:t> </a:t>
            </a:r>
            <a:r>
              <a:rPr cap="small" dirty="0" err="1">
                <a:solidFill>
                  <a:srgbClr val="31B7BB"/>
                </a:solidFill>
              </a:rPr>
              <a:t>по</a:t>
            </a:r>
            <a:r>
              <a:rPr cap="small" dirty="0">
                <a:solidFill>
                  <a:srgbClr val="31B7BB"/>
                </a:solidFill>
              </a:rPr>
              <a:t> </a:t>
            </a:r>
            <a:r>
              <a:rPr cap="small" dirty="0" err="1">
                <a:solidFill>
                  <a:srgbClr val="31B7BB"/>
                </a:solidFill>
              </a:rPr>
              <a:t>финансовой</a:t>
            </a:r>
            <a:r>
              <a:rPr cap="small" dirty="0">
                <a:solidFill>
                  <a:srgbClr val="31B7BB"/>
                </a:solidFill>
              </a:rPr>
              <a:t> </a:t>
            </a:r>
            <a:r>
              <a:rPr cap="small" dirty="0" err="1">
                <a:solidFill>
                  <a:srgbClr val="31B7BB"/>
                </a:solidFill>
              </a:rPr>
              <a:t>грамотности</a:t>
            </a:r>
            <a:r>
              <a:rPr cap="small" dirty="0">
                <a:solidFill>
                  <a:srgbClr val="31B7BB"/>
                </a:solidFill>
              </a:rPr>
              <a:t>                                   </a:t>
            </a:r>
            <a:r>
              <a:rPr cap="small" dirty="0" err="1">
                <a:solidFill>
                  <a:srgbClr val="31B7BB"/>
                </a:solidFill>
              </a:rPr>
              <a:t>и</a:t>
            </a:r>
            <a:r>
              <a:rPr cap="small" dirty="0">
                <a:solidFill>
                  <a:srgbClr val="31B7BB"/>
                </a:solidFill>
              </a:rPr>
              <a:t> </a:t>
            </a:r>
            <a:r>
              <a:rPr cap="small" dirty="0" err="1">
                <a:solidFill>
                  <a:srgbClr val="31B7BB"/>
                </a:solidFill>
              </a:rPr>
              <a:t>предпринимательству</a:t>
            </a:r>
            <a:r>
              <a:rPr dirty="0" err="1"/>
              <a:t>,</a:t>
            </a:r>
            <a:r>
              <a:rPr dirty="0" err="1">
                <a:solidFill>
                  <a:srgbClr val="393B3B"/>
                </a:solidFill>
              </a:rPr>
              <a:t>организаторы</a:t>
            </a:r>
            <a:r>
              <a:rPr dirty="0">
                <a:solidFill>
                  <a:srgbClr val="393B3B"/>
                </a:solidFill>
              </a:rPr>
              <a:t> – </a:t>
            </a:r>
            <a:r>
              <a:rPr dirty="0" err="1">
                <a:solidFill>
                  <a:srgbClr val="393B3B"/>
                </a:solidFill>
              </a:rPr>
              <a:t>Учи.ру</a:t>
            </a:r>
            <a:r>
              <a:rPr dirty="0">
                <a:solidFill>
                  <a:srgbClr val="393B3B"/>
                </a:solidFill>
              </a:rPr>
              <a:t>, </a:t>
            </a:r>
            <a:r>
              <a:rPr dirty="0" err="1">
                <a:solidFill>
                  <a:srgbClr val="393B3B"/>
                </a:solidFill>
              </a:rPr>
              <a:t>Банк</a:t>
            </a:r>
            <a:r>
              <a:rPr dirty="0">
                <a:solidFill>
                  <a:srgbClr val="393B3B"/>
                </a:solidFill>
              </a:rPr>
              <a:t> </a:t>
            </a:r>
            <a:r>
              <a:rPr dirty="0" err="1">
                <a:solidFill>
                  <a:srgbClr val="393B3B"/>
                </a:solidFill>
              </a:rPr>
              <a:t>России</a:t>
            </a:r>
            <a:r>
              <a:rPr dirty="0">
                <a:solidFill>
                  <a:srgbClr val="393B3B"/>
                </a:solidFill>
              </a:rPr>
              <a:t>, </a:t>
            </a:r>
            <a:r>
              <a:rPr dirty="0" err="1">
                <a:solidFill>
                  <a:srgbClr val="393B3B"/>
                </a:solidFill>
              </a:rPr>
              <a:t>Минфин</a:t>
            </a:r>
            <a:r>
              <a:rPr dirty="0">
                <a:solidFill>
                  <a:srgbClr val="393B3B"/>
                </a:solidFill>
              </a:rPr>
              <a:t> </a:t>
            </a:r>
            <a:r>
              <a:rPr dirty="0" err="1">
                <a:solidFill>
                  <a:srgbClr val="393B3B"/>
                </a:solidFill>
              </a:rPr>
              <a:t>России</a:t>
            </a:r>
            <a:r>
              <a:rPr dirty="0">
                <a:solidFill>
                  <a:srgbClr val="393B3B"/>
                </a:solidFill>
              </a:rPr>
              <a:t>, </a:t>
            </a:r>
            <a:r>
              <a:rPr dirty="0" err="1">
                <a:solidFill>
                  <a:srgbClr val="393B3B"/>
                </a:solidFill>
              </a:rPr>
              <a:t>Минэкономразвития</a:t>
            </a:r>
            <a:r>
              <a:rPr dirty="0">
                <a:solidFill>
                  <a:srgbClr val="393B3B"/>
                </a:solidFill>
              </a:rPr>
              <a:t> </a:t>
            </a:r>
            <a:r>
              <a:rPr dirty="0" err="1">
                <a:solidFill>
                  <a:srgbClr val="393B3B"/>
                </a:solidFill>
              </a:rPr>
              <a:t>России</a:t>
            </a:r>
            <a:r>
              <a:rPr dirty="0">
                <a:solidFill>
                  <a:srgbClr val="393B3B"/>
                </a:solidFill>
              </a:rPr>
              <a:t>, НИФИ </a:t>
            </a:r>
            <a:r>
              <a:rPr dirty="0" err="1">
                <a:solidFill>
                  <a:srgbClr val="393B3B"/>
                </a:solidFill>
              </a:rPr>
              <a:t>Минфина</a:t>
            </a:r>
            <a:r>
              <a:rPr dirty="0">
                <a:solidFill>
                  <a:srgbClr val="393B3B"/>
                </a:solidFill>
              </a:rPr>
              <a:t> </a:t>
            </a:r>
            <a:r>
              <a:rPr dirty="0" err="1">
                <a:solidFill>
                  <a:srgbClr val="393B3B"/>
                </a:solidFill>
              </a:rPr>
              <a:t>России</a:t>
            </a:r>
            <a:r>
              <a:rPr dirty="0">
                <a:solidFill>
                  <a:srgbClr val="393B3B"/>
                </a:solidFill>
              </a:rPr>
              <a:t>, 1 600 000 </a:t>
            </a:r>
            <a:r>
              <a:rPr dirty="0" err="1">
                <a:solidFill>
                  <a:srgbClr val="393B3B"/>
                </a:solidFill>
              </a:rPr>
              <a:t>участников</a:t>
            </a:r>
            <a:r>
              <a:rPr dirty="0">
                <a:solidFill>
                  <a:srgbClr val="393B3B"/>
                </a:solidFill>
              </a:rPr>
              <a:t> (1-9 </a:t>
            </a:r>
            <a:r>
              <a:rPr dirty="0" err="1">
                <a:solidFill>
                  <a:srgbClr val="393B3B"/>
                </a:solidFill>
              </a:rPr>
              <a:t>классы</a:t>
            </a:r>
            <a:r>
              <a:rPr dirty="0">
                <a:solidFill>
                  <a:srgbClr val="393B3B"/>
                </a:solidFill>
              </a:rPr>
              <a:t>)</a:t>
            </a:r>
          </a:p>
          <a:p>
            <a:pPr marL="1485900" marR="718041" indent="-596900" algn="l">
              <a:spcBef>
                <a:spcPts val="3000"/>
              </a:spcBef>
              <a:buClr>
                <a:srgbClr val="31B7BB"/>
              </a:buClr>
              <a:buSzPct val="100000"/>
              <a:buChar char="๏"/>
              <a:defRPr sz="29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cap="small" dirty="0" err="1">
                <a:solidFill>
                  <a:srgbClr val="31B7BB"/>
                </a:solidFill>
              </a:rPr>
              <a:t>международная</a:t>
            </a:r>
            <a:r>
              <a:rPr cap="small" dirty="0">
                <a:solidFill>
                  <a:srgbClr val="31B7BB"/>
                </a:solidFill>
              </a:rPr>
              <a:t> </a:t>
            </a:r>
            <a:r>
              <a:rPr cap="small" dirty="0" err="1">
                <a:solidFill>
                  <a:srgbClr val="31B7BB"/>
                </a:solidFill>
              </a:rPr>
              <a:t>олимпиада</a:t>
            </a:r>
            <a:r>
              <a:rPr cap="small" dirty="0">
                <a:solidFill>
                  <a:srgbClr val="31B7BB"/>
                </a:solidFill>
              </a:rPr>
              <a:t> </a:t>
            </a:r>
            <a:r>
              <a:rPr cap="small" dirty="0" err="1">
                <a:solidFill>
                  <a:srgbClr val="31B7BB"/>
                </a:solidFill>
              </a:rPr>
              <a:t>по</a:t>
            </a:r>
            <a:r>
              <a:rPr cap="small" dirty="0">
                <a:solidFill>
                  <a:srgbClr val="31B7BB"/>
                </a:solidFill>
              </a:rPr>
              <a:t> </a:t>
            </a:r>
            <a:r>
              <a:rPr cap="small" dirty="0" err="1">
                <a:solidFill>
                  <a:srgbClr val="31B7BB"/>
                </a:solidFill>
              </a:rPr>
              <a:t>финансовой</a:t>
            </a:r>
            <a:r>
              <a:rPr cap="small" dirty="0">
                <a:solidFill>
                  <a:srgbClr val="31B7BB"/>
                </a:solidFill>
              </a:rPr>
              <a:t> </a:t>
            </a:r>
            <a:r>
              <a:rPr cap="small" dirty="0" err="1">
                <a:solidFill>
                  <a:srgbClr val="31B7BB"/>
                </a:solidFill>
              </a:rPr>
              <a:t>безопасности</a:t>
            </a:r>
            <a:r>
              <a:rPr dirty="0">
                <a:solidFill>
                  <a:srgbClr val="393B3B"/>
                </a:solidFill>
              </a:rPr>
              <a:t>, </a:t>
            </a:r>
            <a:r>
              <a:rPr dirty="0" err="1">
                <a:solidFill>
                  <a:srgbClr val="393B3B"/>
                </a:solidFill>
              </a:rPr>
              <a:t>организатор</a:t>
            </a:r>
            <a:r>
              <a:rPr dirty="0">
                <a:solidFill>
                  <a:srgbClr val="393B3B"/>
                </a:solidFill>
              </a:rPr>
              <a:t> – </a:t>
            </a:r>
            <a:r>
              <a:rPr dirty="0" err="1">
                <a:solidFill>
                  <a:srgbClr val="393B3B"/>
                </a:solidFill>
              </a:rPr>
              <a:t>Росфинмониторинг</a:t>
            </a:r>
            <a:r>
              <a:rPr dirty="0">
                <a:solidFill>
                  <a:srgbClr val="393B3B"/>
                </a:solidFill>
              </a:rPr>
              <a:t>, 500 </a:t>
            </a:r>
            <a:r>
              <a:rPr dirty="0" err="1">
                <a:solidFill>
                  <a:srgbClr val="393B3B"/>
                </a:solidFill>
              </a:rPr>
              <a:t>участников</a:t>
            </a:r>
            <a:r>
              <a:rPr dirty="0">
                <a:solidFill>
                  <a:srgbClr val="393B3B"/>
                </a:solidFill>
              </a:rPr>
              <a:t>              (8-10 </a:t>
            </a:r>
            <a:r>
              <a:rPr dirty="0" err="1">
                <a:solidFill>
                  <a:srgbClr val="393B3B"/>
                </a:solidFill>
              </a:rPr>
              <a:t>классы</a:t>
            </a:r>
            <a:r>
              <a:rPr dirty="0">
                <a:solidFill>
                  <a:srgbClr val="393B3B"/>
                </a:solidFill>
              </a:rPr>
              <a:t>, </a:t>
            </a:r>
            <a:r>
              <a:rPr dirty="0" err="1">
                <a:solidFill>
                  <a:srgbClr val="393B3B"/>
                </a:solidFill>
              </a:rPr>
              <a:t>студенты</a:t>
            </a:r>
            <a:r>
              <a:rPr dirty="0">
                <a:solidFill>
                  <a:srgbClr val="393B3B"/>
                </a:solidFill>
              </a:rPr>
              <a:t> </a:t>
            </a:r>
            <a:r>
              <a:rPr dirty="0" err="1">
                <a:solidFill>
                  <a:srgbClr val="393B3B"/>
                </a:solidFill>
              </a:rPr>
              <a:t>бакалавриата</a:t>
            </a:r>
            <a:r>
              <a:rPr dirty="0">
                <a:solidFill>
                  <a:srgbClr val="393B3B"/>
                </a:solidFill>
              </a:rPr>
              <a:t>, </a:t>
            </a:r>
            <a:r>
              <a:rPr dirty="0" err="1">
                <a:solidFill>
                  <a:srgbClr val="393B3B"/>
                </a:solidFill>
              </a:rPr>
              <a:t>специалитета</a:t>
            </a:r>
            <a:r>
              <a:rPr dirty="0">
                <a:solidFill>
                  <a:srgbClr val="393B3B"/>
                </a:solidFill>
              </a:rPr>
              <a:t> </a:t>
            </a:r>
            <a:r>
              <a:rPr dirty="0" err="1">
                <a:solidFill>
                  <a:srgbClr val="393B3B"/>
                </a:solidFill>
              </a:rPr>
              <a:t>и</a:t>
            </a:r>
            <a:r>
              <a:rPr dirty="0">
                <a:solidFill>
                  <a:srgbClr val="393B3B"/>
                </a:solidFill>
              </a:rPr>
              <a:t> </a:t>
            </a:r>
            <a:r>
              <a:rPr dirty="0" err="1">
                <a:solidFill>
                  <a:srgbClr val="393B3B"/>
                </a:solidFill>
              </a:rPr>
              <a:t>магистратуры</a:t>
            </a:r>
            <a:r>
              <a:rPr dirty="0">
                <a:solidFill>
                  <a:srgbClr val="393B3B"/>
                </a:solidFill>
              </a:rPr>
              <a:t>)</a:t>
            </a:r>
          </a:p>
          <a:p>
            <a:pPr marL="1485900" marR="718041" indent="-596900" algn="l">
              <a:spcBef>
                <a:spcPts val="3000"/>
              </a:spcBef>
              <a:buClr>
                <a:srgbClr val="31B7BB"/>
              </a:buClr>
              <a:buSzPct val="100000"/>
              <a:buChar char="๏"/>
              <a:defRPr sz="29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cap="small" dirty="0" err="1">
                <a:solidFill>
                  <a:srgbClr val="31B7BB"/>
                </a:solidFill>
              </a:rPr>
              <a:t>олимпиада</a:t>
            </a:r>
            <a:r>
              <a:rPr cap="small" dirty="0">
                <a:solidFill>
                  <a:srgbClr val="31B7BB"/>
                </a:solidFill>
              </a:rPr>
              <a:t> </a:t>
            </a:r>
            <a:r>
              <a:rPr cap="small" dirty="0" err="1">
                <a:solidFill>
                  <a:srgbClr val="31B7BB"/>
                </a:solidFill>
              </a:rPr>
              <a:t>по</a:t>
            </a:r>
            <a:r>
              <a:rPr cap="small" dirty="0">
                <a:solidFill>
                  <a:srgbClr val="31B7BB"/>
                </a:solidFill>
              </a:rPr>
              <a:t> </a:t>
            </a:r>
            <a:r>
              <a:rPr cap="small" dirty="0" err="1">
                <a:solidFill>
                  <a:srgbClr val="31B7BB"/>
                </a:solidFill>
              </a:rPr>
              <a:t>финансовой</a:t>
            </a:r>
            <a:r>
              <a:rPr cap="small" dirty="0">
                <a:solidFill>
                  <a:srgbClr val="31B7BB"/>
                </a:solidFill>
              </a:rPr>
              <a:t> </a:t>
            </a:r>
            <a:r>
              <a:rPr cap="small" dirty="0" err="1">
                <a:solidFill>
                  <a:srgbClr val="31B7BB"/>
                </a:solidFill>
              </a:rPr>
              <a:t>грамотности</a:t>
            </a:r>
            <a:r>
              <a:rPr dirty="0">
                <a:solidFill>
                  <a:srgbClr val="393B3B"/>
                </a:solidFill>
              </a:rPr>
              <a:t>, </a:t>
            </a:r>
            <a:r>
              <a:rPr dirty="0" err="1">
                <a:solidFill>
                  <a:srgbClr val="393B3B"/>
                </a:solidFill>
              </a:rPr>
              <a:t>организатор</a:t>
            </a:r>
            <a:r>
              <a:rPr dirty="0">
                <a:solidFill>
                  <a:srgbClr val="393B3B"/>
                </a:solidFill>
              </a:rPr>
              <a:t> - ФГБОУ ВО «МГУ </a:t>
            </a:r>
            <a:r>
              <a:rPr dirty="0" err="1">
                <a:solidFill>
                  <a:srgbClr val="393B3B"/>
                </a:solidFill>
              </a:rPr>
              <a:t>имени</a:t>
            </a:r>
            <a:r>
              <a:rPr dirty="0">
                <a:solidFill>
                  <a:srgbClr val="393B3B"/>
                </a:solidFill>
              </a:rPr>
              <a:t> М.В. </a:t>
            </a:r>
            <a:r>
              <a:rPr dirty="0" err="1">
                <a:solidFill>
                  <a:srgbClr val="393B3B"/>
                </a:solidFill>
              </a:rPr>
              <a:t>Ломоносова</a:t>
            </a:r>
            <a:r>
              <a:rPr dirty="0">
                <a:solidFill>
                  <a:srgbClr val="393B3B"/>
                </a:solidFill>
              </a:rPr>
              <a:t>», 800 </a:t>
            </a:r>
            <a:r>
              <a:rPr dirty="0" err="1">
                <a:solidFill>
                  <a:srgbClr val="393B3B"/>
                </a:solidFill>
              </a:rPr>
              <a:t>участников</a:t>
            </a:r>
            <a:r>
              <a:rPr dirty="0">
                <a:solidFill>
                  <a:srgbClr val="393B3B"/>
                </a:solidFill>
              </a:rPr>
              <a:t> (</a:t>
            </a:r>
            <a:r>
              <a:rPr dirty="0" err="1">
                <a:solidFill>
                  <a:srgbClr val="393B3B"/>
                </a:solidFill>
              </a:rPr>
              <a:t>студенты</a:t>
            </a:r>
            <a:r>
              <a:rPr dirty="0">
                <a:solidFill>
                  <a:srgbClr val="393B3B"/>
                </a:solidFill>
              </a:rPr>
              <a:t> </a:t>
            </a:r>
            <a:r>
              <a:rPr dirty="0" err="1">
                <a:solidFill>
                  <a:srgbClr val="393B3B"/>
                </a:solidFill>
              </a:rPr>
              <a:t>бакалавриата</a:t>
            </a:r>
            <a:r>
              <a:rPr dirty="0">
                <a:solidFill>
                  <a:srgbClr val="393B3B"/>
                </a:solidFill>
              </a:rPr>
              <a:t> </a:t>
            </a:r>
            <a:r>
              <a:rPr dirty="0" err="1">
                <a:solidFill>
                  <a:srgbClr val="393B3B"/>
                </a:solidFill>
              </a:rPr>
              <a:t>и</a:t>
            </a:r>
            <a:r>
              <a:rPr dirty="0">
                <a:solidFill>
                  <a:srgbClr val="393B3B"/>
                </a:solidFill>
              </a:rPr>
              <a:t> </a:t>
            </a:r>
            <a:r>
              <a:rPr dirty="0" err="1">
                <a:solidFill>
                  <a:srgbClr val="393B3B"/>
                </a:solidFill>
              </a:rPr>
              <a:t>специалитета</a:t>
            </a:r>
            <a:r>
              <a:rPr dirty="0">
                <a:solidFill>
                  <a:srgbClr val="393B3B"/>
                </a:solidFill>
              </a:rPr>
              <a:t>)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Персональный навигатор…"/>
          <p:cNvSpPr txBox="1"/>
          <p:nvPr/>
        </p:nvSpPr>
        <p:spPr>
          <a:xfrm>
            <a:off x="695386" y="879620"/>
            <a:ext cx="18137384" cy="3241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dirty="0" err="1"/>
              <a:t>Персональный</a:t>
            </a:r>
            <a:r>
              <a:rPr b="1" dirty="0"/>
              <a:t> </a:t>
            </a:r>
            <a:r>
              <a:rPr b="1" dirty="0" err="1"/>
              <a:t>навигатор</a:t>
            </a:r>
            <a:endParaRPr b="1" dirty="0"/>
          </a:p>
          <a:p>
            <a: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dirty="0" err="1"/>
              <a:t>по</a:t>
            </a:r>
            <a:r>
              <a:rPr b="1" dirty="0"/>
              <a:t> </a:t>
            </a:r>
            <a:r>
              <a:rPr b="1" dirty="0" err="1"/>
              <a:t>финансовой</a:t>
            </a:r>
            <a:r>
              <a:rPr b="1" dirty="0"/>
              <a:t> </a:t>
            </a:r>
            <a:r>
              <a:rPr b="1" dirty="0" err="1"/>
              <a:t>грамотности</a:t>
            </a:r>
            <a:r>
              <a:rPr b="1" dirty="0"/>
              <a:t> </a:t>
            </a:r>
          </a:p>
          <a:p>
            <a: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dirty="0" err="1"/>
              <a:t>для</a:t>
            </a:r>
            <a:r>
              <a:rPr b="1" dirty="0"/>
              <a:t> </a:t>
            </a:r>
            <a:r>
              <a:rPr b="1" dirty="0" err="1"/>
              <a:t>всех</a:t>
            </a:r>
            <a:r>
              <a:rPr b="1" dirty="0"/>
              <a:t> </a:t>
            </a:r>
            <a:r>
              <a:rPr b="1" dirty="0" err="1"/>
              <a:t>возрастов</a:t>
            </a:r>
            <a:endParaRPr b="1" dirty="0"/>
          </a:p>
        </p:txBody>
      </p:sp>
      <p:sp>
        <p:nvSpPr>
          <p:cNvPr id="363" name="Финансовые калькуляторы…"/>
          <p:cNvSpPr txBox="1"/>
          <p:nvPr/>
        </p:nvSpPr>
        <p:spPr>
          <a:xfrm>
            <a:off x="-94593" y="7137383"/>
            <a:ext cx="8834134" cy="4180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1651000" indent="-889000" algn="l">
              <a:spcBef>
                <a:spcPts val="3000"/>
              </a:spcBef>
              <a:buClr>
                <a:srgbClr val="383B3B"/>
              </a:buClr>
              <a:buSzPct val="100000"/>
              <a:buFontTx/>
              <a:buChar char=" —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300" b="0" dirty="0" err="1">
                <a:solidFill>
                  <a:srgbClr val="393B3B"/>
                </a:solidFill>
                <a:latin typeface="Arial"/>
                <a:cs typeface="Arial"/>
              </a:rPr>
              <a:t>Финансовые</a:t>
            </a:r>
            <a:r>
              <a:rPr sz="3300" b="0" dirty="0">
                <a:solidFill>
                  <a:srgbClr val="393B3B"/>
                </a:solidFill>
                <a:latin typeface="Arial"/>
                <a:cs typeface="Arial"/>
              </a:rPr>
              <a:t> </a:t>
            </a:r>
            <a:r>
              <a:rPr sz="3300" b="0" dirty="0" err="1">
                <a:solidFill>
                  <a:srgbClr val="393B3B"/>
                </a:solidFill>
                <a:latin typeface="Arial"/>
                <a:cs typeface="Arial"/>
              </a:rPr>
              <a:t>калькуляторы</a:t>
            </a:r>
            <a:endParaRPr sz="3300" b="0" dirty="0">
              <a:solidFill>
                <a:srgbClr val="393B3B"/>
              </a:solidFill>
              <a:latin typeface="Arial"/>
              <a:cs typeface="Arial"/>
            </a:endParaRPr>
          </a:p>
          <a:p>
            <a:pPr marL="1651000" indent="-889000" algn="l">
              <a:spcBef>
                <a:spcPts val="3000"/>
              </a:spcBef>
              <a:buClr>
                <a:srgbClr val="383B3B"/>
              </a:buClr>
              <a:buSzPct val="100000"/>
              <a:buFontTx/>
              <a:buChar char=" —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300" b="0" dirty="0" err="1">
                <a:solidFill>
                  <a:srgbClr val="393B3B"/>
                </a:solidFill>
                <a:latin typeface="Arial"/>
                <a:cs typeface="Arial"/>
              </a:rPr>
              <a:t>Тесты</a:t>
            </a:r>
            <a:r>
              <a:rPr sz="3300" b="0" dirty="0">
                <a:solidFill>
                  <a:srgbClr val="393B3B"/>
                </a:solidFill>
                <a:latin typeface="Arial"/>
                <a:cs typeface="Arial"/>
              </a:rPr>
              <a:t> </a:t>
            </a:r>
            <a:r>
              <a:rPr sz="3300" b="0" dirty="0" err="1">
                <a:solidFill>
                  <a:srgbClr val="393B3B"/>
                </a:solidFill>
                <a:latin typeface="Arial"/>
                <a:cs typeface="Arial"/>
              </a:rPr>
              <a:t>по</a:t>
            </a:r>
            <a:r>
              <a:rPr sz="3300" b="0" dirty="0">
                <a:solidFill>
                  <a:srgbClr val="393B3B"/>
                </a:solidFill>
                <a:latin typeface="Arial"/>
                <a:cs typeface="Arial"/>
              </a:rPr>
              <a:t> </a:t>
            </a:r>
            <a:r>
              <a:rPr sz="3300" b="0" dirty="0" err="1">
                <a:solidFill>
                  <a:srgbClr val="393B3B"/>
                </a:solidFill>
                <a:latin typeface="Arial"/>
                <a:cs typeface="Arial"/>
              </a:rPr>
              <a:t>финграмотности</a:t>
            </a:r>
            <a:endParaRPr sz="3300" b="0" dirty="0">
              <a:solidFill>
                <a:srgbClr val="393B3B"/>
              </a:solidFill>
              <a:latin typeface="Arial"/>
              <a:cs typeface="Arial"/>
            </a:endParaRPr>
          </a:p>
          <a:p>
            <a:pPr marL="1651000" indent="-889000" algn="l">
              <a:spcBef>
                <a:spcPts val="3000"/>
              </a:spcBef>
              <a:buClr>
                <a:srgbClr val="383B3B"/>
              </a:buClr>
              <a:buSzPct val="100000"/>
              <a:buFontTx/>
              <a:buChar char=" —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300" b="0" dirty="0" err="1">
                <a:solidFill>
                  <a:srgbClr val="393B3B"/>
                </a:solidFill>
                <a:latin typeface="Arial"/>
                <a:cs typeface="Arial"/>
              </a:rPr>
              <a:t>Анонсы</a:t>
            </a:r>
            <a:r>
              <a:rPr sz="3300" b="0" dirty="0">
                <a:solidFill>
                  <a:srgbClr val="393B3B"/>
                </a:solidFill>
                <a:latin typeface="Arial"/>
                <a:cs typeface="Arial"/>
              </a:rPr>
              <a:t> </a:t>
            </a:r>
            <a:r>
              <a:rPr sz="3300" b="0" dirty="0" err="1">
                <a:solidFill>
                  <a:srgbClr val="393B3B"/>
                </a:solidFill>
                <a:latin typeface="Arial"/>
                <a:cs typeface="Arial"/>
              </a:rPr>
              <a:t>ФинЗОЖ-мероприятий</a:t>
            </a:r>
            <a:endParaRPr sz="3300" b="0" dirty="0">
              <a:solidFill>
                <a:srgbClr val="393B3B"/>
              </a:solidFill>
              <a:latin typeface="Arial"/>
              <a:cs typeface="Arial"/>
            </a:endParaRPr>
          </a:p>
          <a:p>
            <a:pPr marL="1651000" indent="-889000" algn="l">
              <a:spcBef>
                <a:spcPts val="3000"/>
              </a:spcBef>
              <a:buClr>
                <a:srgbClr val="383B3B"/>
              </a:buClr>
              <a:buSzPct val="100000"/>
              <a:buFontTx/>
              <a:buChar char=" —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300" b="0" dirty="0" err="1">
                <a:solidFill>
                  <a:srgbClr val="393B3B"/>
                </a:solidFill>
                <a:latin typeface="Arial"/>
                <a:cs typeface="Arial"/>
              </a:rPr>
              <a:t>Советы</a:t>
            </a:r>
            <a:r>
              <a:rPr sz="3300" b="0" dirty="0">
                <a:solidFill>
                  <a:srgbClr val="393B3B"/>
                </a:solidFill>
                <a:latin typeface="Arial"/>
                <a:cs typeface="Arial"/>
              </a:rPr>
              <a:t> </a:t>
            </a:r>
            <a:r>
              <a:rPr sz="3300" b="0" dirty="0" err="1">
                <a:solidFill>
                  <a:srgbClr val="393B3B"/>
                </a:solidFill>
                <a:latin typeface="Arial"/>
                <a:cs typeface="Arial"/>
              </a:rPr>
              <a:t>от</a:t>
            </a:r>
            <a:r>
              <a:rPr sz="3300" b="0" dirty="0">
                <a:solidFill>
                  <a:srgbClr val="393B3B"/>
                </a:solidFill>
                <a:latin typeface="Arial"/>
                <a:cs typeface="Arial"/>
              </a:rPr>
              <a:t> </a:t>
            </a:r>
            <a:r>
              <a:rPr sz="3300" b="0" dirty="0" err="1">
                <a:solidFill>
                  <a:srgbClr val="393B3B"/>
                </a:solidFill>
                <a:latin typeface="Arial"/>
                <a:cs typeface="Arial"/>
              </a:rPr>
              <a:t>экспертов</a:t>
            </a:r>
            <a:endParaRPr sz="3300" b="0" dirty="0">
              <a:solidFill>
                <a:srgbClr val="393B3B"/>
              </a:solidFill>
              <a:latin typeface="Arial"/>
              <a:cs typeface="Arial"/>
            </a:endParaRPr>
          </a:p>
          <a:p>
            <a:pPr marL="1651000" indent="-889000" algn="l">
              <a:spcBef>
                <a:spcPts val="3000"/>
              </a:spcBef>
              <a:buClr>
                <a:srgbClr val="383B3B"/>
              </a:buClr>
              <a:buSzPct val="100000"/>
              <a:buFontTx/>
              <a:buChar char=" —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300" b="0" dirty="0" err="1">
                <a:solidFill>
                  <a:srgbClr val="393B3B"/>
                </a:solidFill>
                <a:latin typeface="Arial"/>
                <a:cs typeface="Arial"/>
              </a:rPr>
              <a:t>Библиотека</a:t>
            </a:r>
            <a:r>
              <a:rPr sz="3300" b="0" dirty="0">
                <a:solidFill>
                  <a:srgbClr val="393B3B"/>
                </a:solidFill>
                <a:latin typeface="Arial"/>
                <a:cs typeface="Arial"/>
              </a:rPr>
              <a:t> </a:t>
            </a:r>
            <a:r>
              <a:rPr sz="3300" b="0" dirty="0" err="1">
                <a:solidFill>
                  <a:srgbClr val="393B3B"/>
                </a:solidFill>
                <a:latin typeface="Arial"/>
                <a:cs typeface="Arial"/>
              </a:rPr>
              <a:t>учебных</a:t>
            </a:r>
            <a:r>
              <a:rPr sz="3300" b="0" dirty="0">
                <a:solidFill>
                  <a:srgbClr val="393B3B"/>
                </a:solidFill>
                <a:latin typeface="Arial"/>
                <a:cs typeface="Arial"/>
              </a:rPr>
              <a:t> </a:t>
            </a:r>
            <a:r>
              <a:rPr sz="3300" b="0" dirty="0" err="1">
                <a:solidFill>
                  <a:srgbClr val="393B3B"/>
                </a:solidFill>
                <a:latin typeface="Arial"/>
                <a:cs typeface="Arial"/>
              </a:rPr>
              <a:t>материалов</a:t>
            </a:r>
            <a:endParaRPr sz="3300" b="0" dirty="0">
              <a:solidFill>
                <a:srgbClr val="393B3B"/>
              </a:solidFill>
              <a:latin typeface="Arial"/>
              <a:cs typeface="Arial"/>
            </a:endParaRPr>
          </a:p>
        </p:txBody>
      </p:sp>
      <p:sp>
        <p:nvSpPr>
          <p:cNvPr id="364" name="моифинансы.рф"/>
          <p:cNvSpPr txBox="1"/>
          <p:nvPr/>
        </p:nvSpPr>
        <p:spPr>
          <a:xfrm>
            <a:off x="724747" y="5415574"/>
            <a:ext cx="5108295" cy="829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5100" b="0" cap="sm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моифинансы.рф</a:t>
            </a:r>
            <a:r>
              <a:rPr dirty="0"/>
              <a:t> </a:t>
            </a:r>
          </a:p>
        </p:txBody>
      </p:sp>
      <p:pic>
        <p:nvPicPr>
          <p:cNvPr id="36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9541" y="7258542"/>
            <a:ext cx="2608390" cy="26083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ДЕТИ (4).png" descr="ДЕТИ (4)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81873" y="2642434"/>
            <a:ext cx="6986709" cy="6986709"/>
          </a:xfrm>
          <a:prstGeom prst="rect">
            <a:avLst/>
          </a:prstGeom>
          <a:ln w="12700">
            <a:miter lim="400000"/>
          </a:ln>
        </p:spPr>
      </p:pic>
      <p:sp>
        <p:nvSpPr>
          <p:cNvPr id="370" name="Канал проверенной информации в  Телеграме"/>
          <p:cNvSpPr txBox="1"/>
          <p:nvPr/>
        </p:nvSpPr>
        <p:spPr>
          <a:xfrm>
            <a:off x="695386" y="941104"/>
            <a:ext cx="16769869" cy="2054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Канал проверенной информации в  Телеграме</a:t>
            </a:r>
          </a:p>
        </p:txBody>
      </p:sp>
      <p:pic>
        <p:nvPicPr>
          <p:cNvPr id="371" name="1540.png" descr="1540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999" y="3295739"/>
            <a:ext cx="6809261" cy="10456959"/>
          </a:xfrm>
          <a:prstGeom prst="rect">
            <a:avLst/>
          </a:prstGeom>
          <a:ln w="12700">
            <a:miter lim="400000"/>
          </a:ln>
        </p:spPr>
      </p:pic>
      <p:sp>
        <p:nvSpPr>
          <p:cNvPr id="372" name="Новости…"/>
          <p:cNvSpPr txBox="1"/>
          <p:nvPr/>
        </p:nvSpPr>
        <p:spPr>
          <a:xfrm>
            <a:off x="6803276" y="6253374"/>
            <a:ext cx="6625879" cy="4024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1651000" indent="-889000" algn="l">
              <a:spcBef>
                <a:spcPts val="3000"/>
              </a:spcBef>
              <a:buClr>
                <a:srgbClr val="393B3B"/>
              </a:buClr>
              <a:buSzPct val="100000"/>
              <a:buChar char=" —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Новости</a:t>
            </a:r>
            <a:r>
              <a:rPr dirty="0"/>
              <a:t> </a:t>
            </a:r>
          </a:p>
          <a:p>
            <a:pPr marL="1651000" indent="-889000" algn="l">
              <a:spcBef>
                <a:spcPts val="3000"/>
              </a:spcBef>
              <a:buClr>
                <a:srgbClr val="393B3B"/>
              </a:buClr>
              <a:buSzPct val="100000"/>
              <a:buChar char=" —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Разъяснения</a:t>
            </a:r>
            <a:endParaRPr dirty="0"/>
          </a:p>
          <a:p>
            <a:pPr marL="1651000" indent="-889000" algn="l">
              <a:spcBef>
                <a:spcPts val="3000"/>
              </a:spcBef>
              <a:buClr>
                <a:srgbClr val="393B3B"/>
              </a:buClr>
              <a:buSzPct val="100000"/>
              <a:buChar char=" —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Экспертные</a:t>
            </a:r>
            <a:r>
              <a:rPr dirty="0"/>
              <a:t> </a:t>
            </a:r>
            <a:r>
              <a:rPr dirty="0" err="1"/>
              <a:t>мнения</a:t>
            </a:r>
            <a:endParaRPr dirty="0"/>
          </a:p>
          <a:p>
            <a:pPr marL="1651000" indent="-889000" algn="l">
              <a:spcBef>
                <a:spcPts val="3000"/>
              </a:spcBef>
              <a:buClr>
                <a:srgbClr val="393B3B"/>
              </a:buClr>
              <a:buSzPct val="100000"/>
              <a:buChar char=" —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Анонсы</a:t>
            </a:r>
            <a:r>
              <a:rPr dirty="0"/>
              <a:t> </a:t>
            </a:r>
            <a:r>
              <a:rPr dirty="0" err="1"/>
              <a:t>мероприятий</a:t>
            </a:r>
            <a:endParaRPr dirty="0"/>
          </a:p>
          <a:p>
            <a:pPr marL="1651000" indent="-889000" algn="l">
              <a:spcBef>
                <a:spcPts val="3000"/>
              </a:spcBef>
              <a:buClr>
                <a:srgbClr val="393B3B"/>
              </a:buClr>
              <a:buSzPct val="100000"/>
              <a:buChar char=" —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Чат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ответы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вопросы</a:t>
            </a:r>
            <a:endParaRPr dirty="0"/>
          </a:p>
        </p:txBody>
      </p:sp>
      <p:pic>
        <p:nvPicPr>
          <p:cNvPr id="373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71026" y="9028684"/>
            <a:ext cx="2208504" cy="2208503"/>
          </a:xfrm>
          <a:prstGeom prst="rect">
            <a:avLst/>
          </a:prstGeom>
          <a:ln w="12700">
            <a:miter lim="400000"/>
          </a:ln>
        </p:spPr>
      </p:pic>
      <p:sp>
        <p:nvSpPr>
          <p:cNvPr id="374" name="https://t.me/FinZozhExpert"/>
          <p:cNvSpPr txBox="1"/>
          <p:nvPr/>
        </p:nvSpPr>
        <p:spPr>
          <a:xfrm>
            <a:off x="16531291" y="11896805"/>
            <a:ext cx="4687976" cy="520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b="0" u="sng">
                <a:solidFill>
                  <a:srgbClr val="393B3B"/>
                </a:solidFill>
                <a:uFill>
                  <a:solidFill>
                    <a:srgbClr val="0000EE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hlinkClick r:id="rId5"/>
              </a:rPr>
              <a:t>https://t.me/FinZozhExpert</a:t>
            </a:r>
            <a:r>
              <a:t> 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435" y="7122869"/>
            <a:ext cx="3969892" cy="3969892"/>
          </a:xfrm>
          <a:prstGeom prst="rect">
            <a:avLst/>
          </a:prstGeom>
          <a:ln w="12700">
            <a:miter lim="400000"/>
          </a:ln>
        </p:spPr>
      </p:pic>
      <p:sp>
        <p:nvSpPr>
          <p:cNvPr id="378" name="Пространство ФинЗОЖ в VK"/>
          <p:cNvSpPr txBox="1"/>
          <p:nvPr/>
        </p:nvSpPr>
        <p:spPr>
          <a:xfrm>
            <a:off x="718832" y="941226"/>
            <a:ext cx="18432273" cy="10639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Пространство</a:t>
            </a:r>
            <a:r>
              <a:rPr dirty="0"/>
              <a:t> </a:t>
            </a:r>
            <a:r>
              <a:rPr dirty="0" err="1"/>
              <a:t>ФинЗОЖ</a:t>
            </a:r>
            <a:r>
              <a:rPr dirty="0"/>
              <a:t> </a:t>
            </a:r>
            <a:r>
              <a:rPr dirty="0" err="1"/>
              <a:t>в</a:t>
            </a:r>
            <a:r>
              <a:rPr dirty="0"/>
              <a:t> VK</a:t>
            </a:r>
          </a:p>
        </p:txBody>
      </p:sp>
      <p:sp>
        <p:nvSpPr>
          <p:cNvPr id="379" name="Онлайн мероприятия…"/>
          <p:cNvSpPr txBox="1"/>
          <p:nvPr/>
        </p:nvSpPr>
        <p:spPr>
          <a:xfrm>
            <a:off x="6725083" y="7406185"/>
            <a:ext cx="7458187" cy="3211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1651000" indent="-889000" algn="l">
              <a:spcBef>
                <a:spcPts val="3000"/>
              </a:spcBef>
              <a:buClr>
                <a:srgbClr val="393B3B"/>
              </a:buClr>
              <a:buSzPct val="100000"/>
              <a:buChar char=" —"/>
              <a:defRPr sz="34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Онлайн мероприятия</a:t>
            </a:r>
          </a:p>
          <a:p>
            <a:pPr marL="1651000" indent="-889000" algn="l">
              <a:spcBef>
                <a:spcPts val="3000"/>
              </a:spcBef>
              <a:buClr>
                <a:srgbClr val="393B3B"/>
              </a:buClr>
              <a:buSzPct val="100000"/>
              <a:buChar char=" —"/>
              <a:defRPr sz="34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Разъясняющие карточки</a:t>
            </a:r>
          </a:p>
          <a:p>
            <a:pPr marL="1651000" indent="-889000" algn="l">
              <a:spcBef>
                <a:spcPts val="3000"/>
              </a:spcBef>
              <a:buClr>
                <a:srgbClr val="393B3B"/>
              </a:buClr>
              <a:buSzPct val="100000"/>
              <a:buChar char=" —"/>
              <a:defRPr sz="34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Игры и викторины</a:t>
            </a:r>
          </a:p>
          <a:p>
            <a:pPr marL="1651000" indent="-889000" algn="l">
              <a:spcBef>
                <a:spcPts val="3000"/>
              </a:spcBef>
              <a:buClr>
                <a:srgbClr val="393B3B"/>
              </a:buClr>
              <a:buSzPct val="100000"/>
              <a:buChar char=" —"/>
              <a:defRPr sz="34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Ответы на вопросы граждан</a:t>
            </a:r>
          </a:p>
        </p:txBody>
      </p:sp>
      <p:sp>
        <p:nvSpPr>
          <p:cNvPr id="380" name="https://vk.com/moifinancy"/>
          <p:cNvSpPr txBox="1"/>
          <p:nvPr/>
        </p:nvSpPr>
        <p:spPr>
          <a:xfrm>
            <a:off x="764736" y="11944947"/>
            <a:ext cx="4497290" cy="520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b="0" u="sng">
                <a:solidFill>
                  <a:srgbClr val="393B3B"/>
                </a:solidFill>
                <a:uFill>
                  <a:solidFill>
                    <a:srgbClr val="0000EE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https://vk.com/moifinancy </a:t>
            </a:r>
          </a:p>
        </p:txBody>
      </p:sp>
      <p:pic>
        <p:nvPicPr>
          <p:cNvPr id="381" name="15401.png" descr="15401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07759" y="2920513"/>
            <a:ext cx="6781800" cy="10825967"/>
          </a:xfrm>
          <a:prstGeom prst="rect">
            <a:avLst/>
          </a:prstGeom>
          <a:ln w="12700">
            <a:miter lim="400000"/>
          </a:ln>
        </p:spPr>
      </p:pic>
      <p:sp>
        <p:nvSpPr>
          <p:cNvPr id="382" name="Навигация по сложным темам в удобных форматах"/>
          <p:cNvSpPr txBox="1"/>
          <p:nvPr/>
        </p:nvSpPr>
        <p:spPr>
          <a:xfrm>
            <a:off x="7538454" y="4249094"/>
            <a:ext cx="8578084" cy="1579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1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Навигация по сложным темам в удобных форматах </a:t>
            </a:r>
          </a:p>
        </p:txBody>
      </p:sp>
      <p:pic>
        <p:nvPicPr>
          <p:cNvPr id="383" name="Image" descr="Image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7799" y="3743017"/>
            <a:ext cx="2591164" cy="25911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Государство и граждане"/>
          <p:cNvSpPr txBox="1"/>
          <p:nvPr/>
        </p:nvSpPr>
        <p:spPr>
          <a:xfrm>
            <a:off x="647209" y="941226"/>
            <a:ext cx="14464834" cy="10639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Государство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граждане</a:t>
            </a:r>
            <a:endParaRPr dirty="0"/>
          </a:p>
        </p:txBody>
      </p:sp>
      <p:grpSp>
        <p:nvGrpSpPr>
          <p:cNvPr id="38" name="Group"/>
          <p:cNvGrpSpPr/>
          <p:nvPr/>
        </p:nvGrpSpPr>
        <p:grpSpPr>
          <a:xfrm>
            <a:off x="777831" y="2761662"/>
            <a:ext cx="1332762" cy="1641514"/>
            <a:chOff x="0" y="0"/>
            <a:chExt cx="1332760" cy="1641512"/>
          </a:xfrm>
        </p:grpSpPr>
        <p:sp>
          <p:nvSpPr>
            <p:cNvPr id="36" name="Square"/>
            <p:cNvSpPr/>
            <p:nvPr/>
          </p:nvSpPr>
          <p:spPr>
            <a:xfrm>
              <a:off x="0" y="0"/>
              <a:ext cx="1260548" cy="1260548"/>
            </a:xfrm>
            <a:prstGeom prst="rect">
              <a:avLst/>
            </a:prstGeom>
            <a:solidFill>
              <a:srgbClr val="31B7B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E8923D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37" name="1"/>
            <p:cNvSpPr txBox="1"/>
            <p:nvPr/>
          </p:nvSpPr>
          <p:spPr>
            <a:xfrm>
              <a:off x="469768" y="47252"/>
              <a:ext cx="862993" cy="15942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10600" cap="all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1</a:t>
              </a:r>
            </a:p>
          </p:txBody>
        </p:sp>
      </p:grpSp>
      <p:sp>
        <p:nvSpPr>
          <p:cNvPr id="39" name="Все мы хотим жить лучше"/>
          <p:cNvSpPr txBox="1"/>
          <p:nvPr/>
        </p:nvSpPr>
        <p:spPr>
          <a:xfrm>
            <a:off x="2477407" y="3075842"/>
            <a:ext cx="5868904" cy="632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just" defTabSz="457200">
              <a:lnSpc>
                <a:spcPts val="5500"/>
              </a:lnSpc>
              <a:defRPr sz="3733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Все</a:t>
            </a:r>
            <a:r>
              <a:rPr dirty="0"/>
              <a:t> </a:t>
            </a:r>
            <a:r>
              <a:rPr dirty="0" err="1"/>
              <a:t>мы</a:t>
            </a:r>
            <a:r>
              <a:rPr dirty="0"/>
              <a:t> </a:t>
            </a:r>
            <a:r>
              <a:rPr dirty="0" err="1"/>
              <a:t>хотим</a:t>
            </a:r>
            <a:r>
              <a:rPr dirty="0"/>
              <a:t> </a:t>
            </a:r>
            <a:r>
              <a:rPr dirty="0" err="1"/>
              <a:t>жить</a:t>
            </a:r>
            <a:r>
              <a:rPr dirty="0"/>
              <a:t> </a:t>
            </a:r>
            <a:r>
              <a:rPr dirty="0" err="1"/>
              <a:t>лучше</a:t>
            </a:r>
            <a:endParaRPr dirty="0"/>
          </a:p>
        </p:txBody>
      </p:sp>
      <p:grpSp>
        <p:nvGrpSpPr>
          <p:cNvPr id="42" name="Group"/>
          <p:cNvGrpSpPr/>
          <p:nvPr/>
        </p:nvGrpSpPr>
        <p:grpSpPr>
          <a:xfrm>
            <a:off x="777831" y="4875312"/>
            <a:ext cx="1260548" cy="1641513"/>
            <a:chOff x="0" y="0"/>
            <a:chExt cx="1260547" cy="1641511"/>
          </a:xfrm>
        </p:grpSpPr>
        <p:sp>
          <p:nvSpPr>
            <p:cNvPr id="40" name="Square"/>
            <p:cNvSpPr/>
            <p:nvPr/>
          </p:nvSpPr>
          <p:spPr>
            <a:xfrm>
              <a:off x="0" y="0"/>
              <a:ext cx="1260548" cy="1260548"/>
            </a:xfrm>
            <a:prstGeom prst="rect">
              <a:avLst/>
            </a:prstGeom>
            <a:solidFill>
              <a:srgbClr val="31B7B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E8923D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1" name="2"/>
            <p:cNvSpPr txBox="1"/>
            <p:nvPr/>
          </p:nvSpPr>
          <p:spPr>
            <a:xfrm>
              <a:off x="397554" y="47252"/>
              <a:ext cx="862994" cy="15942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10600" cap="all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2</a:t>
              </a:r>
            </a:p>
          </p:txBody>
        </p:sp>
      </p:grpSp>
      <p:sp>
        <p:nvSpPr>
          <p:cNvPr id="43" name="Государство также заинтересовано в том, чтобы мы жили лучше"/>
          <p:cNvSpPr txBox="1"/>
          <p:nvPr/>
        </p:nvSpPr>
        <p:spPr>
          <a:xfrm>
            <a:off x="2477407" y="4944845"/>
            <a:ext cx="8086652" cy="1251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ts val="5500"/>
              </a:lnSpc>
              <a:defRPr sz="3733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ct val="100000"/>
              </a:lnSpc>
            </a:pPr>
            <a:r>
              <a:rPr dirty="0" err="1"/>
              <a:t>Государство</a:t>
            </a:r>
            <a:r>
              <a:rPr dirty="0"/>
              <a:t> </a:t>
            </a:r>
            <a:r>
              <a:rPr dirty="0" err="1"/>
              <a:t>также</a:t>
            </a:r>
            <a:r>
              <a:rPr dirty="0"/>
              <a:t> </a:t>
            </a:r>
            <a:r>
              <a:rPr dirty="0" err="1"/>
              <a:t>заинтересовано</a:t>
            </a:r>
            <a:r>
              <a:rPr dirty="0"/>
              <a:t> </a:t>
            </a:r>
            <a:r>
              <a:rPr dirty="0" err="1"/>
              <a:t>в</a:t>
            </a:r>
            <a:r>
              <a:rPr dirty="0"/>
              <a:t> </a:t>
            </a:r>
            <a:r>
              <a:rPr dirty="0" err="1"/>
              <a:t>том</a:t>
            </a:r>
            <a:r>
              <a:rPr dirty="0"/>
              <a:t>, </a:t>
            </a:r>
            <a:r>
              <a:rPr dirty="0" err="1"/>
              <a:t>чтобы</a:t>
            </a:r>
            <a:r>
              <a:rPr dirty="0"/>
              <a:t> </a:t>
            </a:r>
            <a:r>
              <a:rPr dirty="0" err="1"/>
              <a:t>мы</a:t>
            </a:r>
            <a:r>
              <a:rPr dirty="0"/>
              <a:t> </a:t>
            </a:r>
            <a:r>
              <a:rPr dirty="0" err="1"/>
              <a:t>жили</a:t>
            </a:r>
            <a:r>
              <a:rPr dirty="0"/>
              <a:t> </a:t>
            </a:r>
            <a:r>
              <a:rPr dirty="0" err="1"/>
              <a:t>лучше</a:t>
            </a:r>
            <a:r>
              <a:rPr dirty="0"/>
              <a:t> </a:t>
            </a:r>
          </a:p>
        </p:txBody>
      </p:sp>
      <p:grpSp>
        <p:nvGrpSpPr>
          <p:cNvPr id="46" name="Group"/>
          <p:cNvGrpSpPr/>
          <p:nvPr/>
        </p:nvGrpSpPr>
        <p:grpSpPr>
          <a:xfrm>
            <a:off x="777831" y="7799841"/>
            <a:ext cx="1260548" cy="1665140"/>
            <a:chOff x="0" y="0"/>
            <a:chExt cx="1260547" cy="1665138"/>
          </a:xfrm>
        </p:grpSpPr>
        <p:sp>
          <p:nvSpPr>
            <p:cNvPr id="44" name="Square"/>
            <p:cNvSpPr/>
            <p:nvPr/>
          </p:nvSpPr>
          <p:spPr>
            <a:xfrm>
              <a:off x="0" y="0"/>
              <a:ext cx="1260548" cy="1260548"/>
            </a:xfrm>
            <a:prstGeom prst="rect">
              <a:avLst/>
            </a:prstGeom>
            <a:solidFill>
              <a:srgbClr val="31B7B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E8923D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45" name="3"/>
            <p:cNvSpPr txBox="1"/>
            <p:nvPr/>
          </p:nvSpPr>
          <p:spPr>
            <a:xfrm>
              <a:off x="397554" y="70879"/>
              <a:ext cx="862994" cy="15942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10600" cap="all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3</a:t>
              </a:r>
            </a:p>
          </p:txBody>
        </p:sp>
      </p:grpSp>
      <p:sp>
        <p:nvSpPr>
          <p:cNvPr id="47" name="Государство создает условия для нормального существования общества…"/>
          <p:cNvSpPr txBox="1"/>
          <p:nvPr/>
        </p:nvSpPr>
        <p:spPr>
          <a:xfrm>
            <a:off x="2477408" y="6911815"/>
            <a:ext cx="9095827" cy="30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3733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Государство</a:t>
            </a:r>
            <a:r>
              <a:rPr dirty="0"/>
              <a:t> </a:t>
            </a:r>
            <a:r>
              <a:rPr dirty="0" err="1"/>
              <a:t>создает</a:t>
            </a:r>
            <a:r>
              <a:rPr dirty="0"/>
              <a:t> </a:t>
            </a:r>
            <a:r>
              <a:rPr dirty="0" err="1"/>
              <a:t>условия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нормального</a:t>
            </a:r>
            <a:r>
              <a:rPr dirty="0"/>
              <a:t> </a:t>
            </a:r>
            <a:r>
              <a:rPr dirty="0" err="1"/>
              <a:t>существования</a:t>
            </a:r>
            <a:r>
              <a:rPr dirty="0"/>
              <a:t> </a:t>
            </a:r>
            <a:r>
              <a:rPr dirty="0" err="1"/>
              <a:t>общества</a:t>
            </a:r>
            <a:endParaRPr dirty="0"/>
          </a:p>
          <a:p>
            <a:pPr algn="l" defTabSz="457200">
              <a:defRPr sz="20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279400" indent="-279400" algn="l" defTabSz="457200">
              <a:buClr>
                <a:srgbClr val="61B7C0"/>
              </a:buClr>
              <a:buSzPct val="100000"/>
              <a:buChar char="-"/>
              <a:defRPr sz="32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Берёт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себя</a:t>
            </a:r>
            <a:r>
              <a:rPr dirty="0"/>
              <a:t> </a:t>
            </a:r>
            <a:r>
              <a:rPr dirty="0" err="1"/>
              <a:t>решение</a:t>
            </a:r>
            <a:r>
              <a:rPr dirty="0"/>
              <a:t> </a:t>
            </a:r>
            <a:r>
              <a:rPr dirty="0" err="1"/>
              <a:t>задач</a:t>
            </a:r>
            <a:r>
              <a:rPr dirty="0"/>
              <a:t>, </a:t>
            </a:r>
            <a:r>
              <a:rPr dirty="0" err="1"/>
              <a:t>которые</a:t>
            </a:r>
            <a:r>
              <a:rPr dirty="0"/>
              <a:t> </a:t>
            </a:r>
            <a:r>
              <a:rPr dirty="0" err="1"/>
              <a:t>граждане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могут</a:t>
            </a:r>
            <a:r>
              <a:rPr dirty="0"/>
              <a:t> </a:t>
            </a:r>
            <a:r>
              <a:rPr dirty="0" err="1"/>
              <a:t>решать</a:t>
            </a:r>
            <a:r>
              <a:rPr dirty="0"/>
              <a:t> </a:t>
            </a:r>
            <a:r>
              <a:rPr dirty="0" err="1"/>
              <a:t>самостоятельно</a:t>
            </a:r>
            <a:endParaRPr sz="1200" dirty="0"/>
          </a:p>
          <a:p>
            <a:pPr marL="279400" indent="-279400" algn="l" defTabSz="457200">
              <a:buClr>
                <a:srgbClr val="61B7C0"/>
              </a:buClr>
              <a:buSzPct val="100000"/>
              <a:buChar char="-"/>
              <a:defRPr sz="32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Несёт</a:t>
            </a:r>
            <a:r>
              <a:rPr dirty="0"/>
              <a:t> </a:t>
            </a:r>
            <a:r>
              <a:rPr dirty="0" err="1"/>
              <a:t>расходы</a:t>
            </a:r>
            <a:endParaRPr dirty="0"/>
          </a:p>
        </p:txBody>
      </p:sp>
      <p:grpSp>
        <p:nvGrpSpPr>
          <p:cNvPr id="50" name="Group"/>
          <p:cNvGrpSpPr/>
          <p:nvPr/>
        </p:nvGrpSpPr>
        <p:grpSpPr>
          <a:xfrm>
            <a:off x="777831" y="11070070"/>
            <a:ext cx="1260548" cy="1665140"/>
            <a:chOff x="0" y="0"/>
            <a:chExt cx="1260547" cy="1665138"/>
          </a:xfrm>
        </p:grpSpPr>
        <p:sp>
          <p:nvSpPr>
            <p:cNvPr id="48" name="Square"/>
            <p:cNvSpPr/>
            <p:nvPr/>
          </p:nvSpPr>
          <p:spPr>
            <a:xfrm>
              <a:off x="0" y="0"/>
              <a:ext cx="1260548" cy="1260548"/>
            </a:xfrm>
            <a:prstGeom prst="rect">
              <a:avLst/>
            </a:prstGeom>
            <a:solidFill>
              <a:srgbClr val="31B7B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E8923D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9" name="4"/>
            <p:cNvSpPr txBox="1"/>
            <p:nvPr/>
          </p:nvSpPr>
          <p:spPr>
            <a:xfrm>
              <a:off x="397554" y="70879"/>
              <a:ext cx="862994" cy="15942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10600" cap="all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4</a:t>
              </a:r>
            </a:p>
          </p:txBody>
        </p:sp>
      </p:grpSp>
      <p:sp>
        <p:nvSpPr>
          <p:cNvPr id="51" name="Для покрытия этих расходов,…"/>
          <p:cNvSpPr txBox="1"/>
          <p:nvPr/>
        </p:nvSpPr>
        <p:spPr>
          <a:xfrm>
            <a:off x="2477407" y="10771416"/>
            <a:ext cx="9584415" cy="2051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3733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покрытия</a:t>
            </a:r>
            <a:r>
              <a:rPr dirty="0"/>
              <a:t> </a:t>
            </a:r>
            <a:r>
              <a:rPr dirty="0" err="1"/>
              <a:t>этих</a:t>
            </a:r>
            <a:r>
              <a:rPr dirty="0"/>
              <a:t> </a:t>
            </a:r>
            <a:r>
              <a:rPr dirty="0" err="1"/>
              <a:t>расходов</a:t>
            </a:r>
            <a:r>
              <a:rPr dirty="0"/>
              <a:t> </a:t>
            </a:r>
          </a:p>
          <a:p>
            <a:pPr algn="l" defTabSz="457200">
              <a:defRPr sz="3733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государству</a:t>
            </a:r>
            <a:r>
              <a:rPr dirty="0"/>
              <a:t> </a:t>
            </a:r>
            <a:r>
              <a:rPr dirty="0" err="1"/>
              <a:t>требуются</a:t>
            </a:r>
            <a:r>
              <a:rPr dirty="0"/>
              <a:t> </a:t>
            </a:r>
            <a:r>
              <a:rPr dirty="0" err="1"/>
              <a:t>денежные</a:t>
            </a:r>
            <a:r>
              <a:rPr dirty="0"/>
              <a:t> </a:t>
            </a:r>
            <a:r>
              <a:rPr dirty="0" err="1"/>
              <a:t>ресурсы</a:t>
            </a:r>
            <a:endParaRPr dirty="0"/>
          </a:p>
          <a:p>
            <a:pPr algn="l" defTabSz="457200">
              <a:defRPr sz="20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279400" indent="-279400" algn="l" defTabSz="457200">
              <a:buClr>
                <a:srgbClr val="59B4B9"/>
              </a:buClr>
              <a:buSzPct val="100000"/>
              <a:buChar char="-"/>
              <a:defRPr sz="32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Основной</a:t>
            </a:r>
            <a:r>
              <a:rPr dirty="0"/>
              <a:t> </a:t>
            </a:r>
            <a:r>
              <a:rPr dirty="0" err="1"/>
              <a:t>источник</a:t>
            </a:r>
            <a:r>
              <a:rPr dirty="0"/>
              <a:t> – </a:t>
            </a:r>
            <a:r>
              <a:rPr dirty="0" err="1"/>
              <a:t>налоги</a:t>
            </a:r>
            <a:endParaRPr dirty="0"/>
          </a:p>
        </p:txBody>
      </p:sp>
      <p:pic>
        <p:nvPicPr>
          <p:cNvPr id="52" name="ИКОНКИ_Разработка программ -и практик инициативного -бюджетирования.png" descr="ИКОНКИ_Разработка программ -и практик инициативного -бюджетирования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24282" y="3114746"/>
            <a:ext cx="9366108" cy="93661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9.jpg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83833" y="-30063"/>
            <a:ext cx="24551665" cy="13834804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Rectangle"/>
          <p:cNvSpPr/>
          <p:nvPr/>
        </p:nvSpPr>
        <p:spPr>
          <a:xfrm>
            <a:off x="10265560" y="4958728"/>
            <a:ext cx="14250798" cy="416862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3" name="СПАСИБО ЗА ВНИМАНИЕ!"/>
          <p:cNvSpPr txBox="1"/>
          <p:nvPr/>
        </p:nvSpPr>
        <p:spPr>
          <a:xfrm>
            <a:off x="6425843" y="6566554"/>
            <a:ext cx="13093742" cy="952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0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СПАСИБО ЗА ВНИМАНИЕ!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Что обеспечивает государство?"/>
          <p:cNvSpPr txBox="1"/>
          <p:nvPr/>
        </p:nvSpPr>
        <p:spPr>
          <a:xfrm>
            <a:off x="698009" y="375464"/>
            <a:ext cx="18670646" cy="2195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Что</a:t>
            </a:r>
            <a:r>
              <a:rPr dirty="0"/>
              <a:t> </a:t>
            </a:r>
            <a:r>
              <a:rPr dirty="0" err="1"/>
              <a:t>обеспечивает</a:t>
            </a:r>
            <a:r>
              <a:rPr dirty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dirty="0" err="1"/>
              <a:t>государство</a:t>
            </a:r>
            <a:r>
              <a:rPr dirty="0"/>
              <a:t>?</a:t>
            </a:r>
            <a:r>
              <a:rPr sz="1200" dirty="0"/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269B108-C5A9-2A42-BF82-832CFCB21EC1}"/>
              </a:ext>
            </a:extLst>
          </p:cNvPr>
          <p:cNvGrpSpPr/>
          <p:nvPr/>
        </p:nvGrpSpPr>
        <p:grpSpPr>
          <a:xfrm>
            <a:off x="776436" y="3371693"/>
            <a:ext cx="6930693" cy="6972615"/>
            <a:chOff x="799296" y="3371693"/>
            <a:chExt cx="6930693" cy="6972615"/>
          </a:xfrm>
        </p:grpSpPr>
        <p:grpSp>
          <p:nvGrpSpPr>
            <p:cNvPr id="31" name="Group"/>
            <p:cNvGrpSpPr/>
            <p:nvPr/>
          </p:nvGrpSpPr>
          <p:grpSpPr>
            <a:xfrm>
              <a:off x="799296" y="3371693"/>
              <a:ext cx="6930693" cy="6972615"/>
              <a:chOff x="0" y="0"/>
              <a:chExt cx="6930691" cy="6972613"/>
            </a:xfrm>
          </p:grpSpPr>
          <p:sp>
            <p:nvSpPr>
              <p:cNvPr id="29" name="Rectangle"/>
              <p:cNvSpPr/>
              <p:nvPr/>
            </p:nvSpPr>
            <p:spPr>
              <a:xfrm>
                <a:off x="19793" y="1799388"/>
                <a:ext cx="6891106" cy="5173226"/>
              </a:xfrm>
              <a:prstGeom prst="rect">
                <a:avLst/>
              </a:prstGeom>
              <a:solidFill>
                <a:srgbClr val="FFFFFF"/>
              </a:solidFill>
              <a:ln w="38100" cap="flat">
                <a:solidFill>
                  <a:srgbClr val="B7BBBE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30" name="Rectangle"/>
              <p:cNvSpPr/>
              <p:nvPr/>
            </p:nvSpPr>
            <p:spPr>
              <a:xfrm>
                <a:off x="0" y="0"/>
                <a:ext cx="6930692" cy="1816107"/>
              </a:xfrm>
              <a:prstGeom prst="rect">
                <a:avLst/>
              </a:prstGeom>
              <a:solidFill>
                <a:srgbClr val="E6215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dirty="0">
                  <a:highlight>
                    <a:srgbClr val="E6215A"/>
                  </a:highlight>
                </a:endParaRPr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AF6F2A4E-A659-D440-93E2-0A8C9279A3E9}"/>
                </a:ext>
              </a:extLst>
            </p:cNvPr>
            <p:cNvGrpSpPr/>
            <p:nvPr/>
          </p:nvGrpSpPr>
          <p:grpSpPr>
            <a:xfrm>
              <a:off x="821396" y="3650041"/>
              <a:ext cx="6651708" cy="5491954"/>
              <a:chOff x="821396" y="3650041"/>
              <a:chExt cx="6651708" cy="5491954"/>
            </a:xfrm>
          </p:grpSpPr>
          <p:sp>
            <p:nvSpPr>
              <p:cNvPr id="32" name="Бесплатный детский сад…"/>
              <p:cNvSpPr txBox="1"/>
              <p:nvPr/>
            </p:nvSpPr>
            <p:spPr>
              <a:xfrm>
                <a:off x="821396" y="5960140"/>
                <a:ext cx="6651708" cy="318185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marL="355600" indent="-355600" algn="l">
                  <a:spcBef>
                    <a:spcPts val="400"/>
                  </a:spcBef>
                  <a:buClr>
                    <a:srgbClr val="D3395C"/>
                  </a:buClr>
                  <a:buSzPct val="100000"/>
                  <a:buChar char="-"/>
                  <a:defRPr b="0">
                    <a:solidFill>
                      <a:srgbClr val="393B3B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ru-RU" dirty="0"/>
                  <a:t>Обучение в </a:t>
                </a:r>
                <a:r>
                  <a:rPr dirty="0" err="1"/>
                  <a:t>детск</a:t>
                </a:r>
                <a:r>
                  <a:rPr lang="ru-RU" dirty="0"/>
                  <a:t>ом</a:t>
                </a:r>
                <a:r>
                  <a:rPr dirty="0"/>
                  <a:t> </a:t>
                </a:r>
                <a:r>
                  <a:rPr dirty="0" err="1"/>
                  <a:t>сад</a:t>
                </a:r>
                <a:r>
                  <a:rPr lang="ru-RU" dirty="0"/>
                  <a:t>у</a:t>
                </a:r>
                <a:endParaRPr dirty="0"/>
              </a:p>
              <a:p>
                <a:pPr marL="355600" indent="-355600" algn="l">
                  <a:spcBef>
                    <a:spcPts val="400"/>
                  </a:spcBef>
                  <a:buClr>
                    <a:srgbClr val="D3395C"/>
                  </a:buClr>
                  <a:buSzPct val="100000"/>
                  <a:buChar char="-"/>
                  <a:defRPr b="0">
                    <a:solidFill>
                      <a:srgbClr val="393B3B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ru-RU" dirty="0"/>
                  <a:t>Обучение в ш</a:t>
                </a:r>
                <a:r>
                  <a:rPr dirty="0" err="1"/>
                  <a:t>кол</a:t>
                </a:r>
                <a:r>
                  <a:rPr lang="ru-RU"/>
                  <a:t>е</a:t>
                </a:r>
                <a:endParaRPr dirty="0"/>
              </a:p>
              <a:p>
                <a:pPr marL="355600" indent="-355600" algn="l">
                  <a:spcBef>
                    <a:spcPts val="400"/>
                  </a:spcBef>
                  <a:buClr>
                    <a:srgbClr val="D3395C"/>
                  </a:buClr>
                  <a:buSzPct val="100000"/>
                  <a:buChar char="-"/>
                  <a:defRPr b="0">
                    <a:solidFill>
                      <a:srgbClr val="393B3B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ru-RU" dirty="0"/>
                  <a:t>В</a:t>
                </a:r>
                <a:r>
                  <a:rPr dirty="0" err="1"/>
                  <a:t>ысшее</a:t>
                </a:r>
                <a:r>
                  <a:rPr dirty="0"/>
                  <a:t> </a:t>
                </a:r>
                <a:r>
                  <a:rPr dirty="0" err="1"/>
                  <a:t>образование</a:t>
                </a:r>
                <a:r>
                  <a:rPr dirty="0"/>
                  <a:t> </a:t>
                </a:r>
                <a:r>
                  <a:rPr dirty="0" err="1"/>
                  <a:t>по</a:t>
                </a:r>
                <a:r>
                  <a:rPr dirty="0"/>
                  <a:t> </a:t>
                </a:r>
                <a:r>
                  <a:rPr dirty="0" err="1"/>
                  <a:t>конкурсу</a:t>
                </a:r>
                <a:endParaRPr dirty="0"/>
              </a:p>
              <a:p>
                <a:pPr marL="355600" indent="-355600" algn="l">
                  <a:spcBef>
                    <a:spcPts val="400"/>
                  </a:spcBef>
                  <a:buClr>
                    <a:srgbClr val="D3395C"/>
                  </a:buClr>
                  <a:buSzPct val="100000"/>
                  <a:buChar char="-"/>
                  <a:defRPr b="0">
                    <a:solidFill>
                      <a:srgbClr val="393B3B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ru-RU" dirty="0"/>
                  <a:t>П</a:t>
                </a:r>
                <a:r>
                  <a:rPr dirty="0" err="1"/>
                  <a:t>осещение</a:t>
                </a:r>
                <a:r>
                  <a:rPr dirty="0"/>
                  <a:t> </a:t>
                </a:r>
                <a:r>
                  <a:rPr dirty="0" err="1"/>
                  <a:t>некоторых</a:t>
                </a:r>
                <a:r>
                  <a:rPr dirty="0"/>
                  <a:t> </a:t>
                </a:r>
                <a:r>
                  <a:rPr dirty="0" err="1"/>
                  <a:t>музеев</a:t>
                </a:r>
                <a:r>
                  <a:rPr dirty="0"/>
                  <a:t>  и </a:t>
                </a:r>
                <a:r>
                  <a:rPr dirty="0" err="1"/>
                  <a:t>театров</a:t>
                </a:r>
                <a:endParaRPr dirty="0"/>
              </a:p>
            </p:txBody>
          </p:sp>
          <p:sp>
            <p:nvSpPr>
              <p:cNvPr id="33" name="ДЕТЯМ"/>
              <p:cNvSpPr txBox="1"/>
              <p:nvPr/>
            </p:nvSpPr>
            <p:spPr>
              <a:xfrm>
                <a:off x="1215149" y="3908555"/>
                <a:ext cx="4465547" cy="78015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lIns="50800" tIns="50800" rIns="50800" bIns="50800" anchor="ctr">
                <a:spAutoFit/>
              </a:bodyPr>
              <a:lstStyle>
                <a:lvl1pPr algn="l">
                  <a:lnSpc>
                    <a:spcPct val="90000"/>
                  </a:lnSpc>
                  <a:defRPr sz="4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>
                  <a:defRPr>
                    <a:solidFill>
                      <a:srgbClr val="327F8C"/>
                    </a:solidFill>
                  </a:defRPr>
                </a:pPr>
                <a:r>
                  <a:rPr>
                    <a:solidFill>
                      <a:srgbClr val="FFFFFF"/>
                    </a:solidFill>
                  </a:rPr>
                  <a:t>ДЕТЯМ</a:t>
                </a:r>
              </a:p>
            </p:txBody>
          </p:sp>
          <p:pic>
            <p:nvPicPr>
              <p:cNvPr id="34" name="alphabet.png" descr="alphabet.png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819585" y="3650041"/>
                <a:ext cx="1297187" cy="1297187"/>
              </a:xfrm>
              <a:prstGeom prst="rect">
                <a:avLst/>
              </a:prstGeom>
              <a:ln w="12700">
                <a:miter lim="400000"/>
              </a:ln>
            </p:spPr>
          </p:pic>
        </p:grpSp>
      </p:grpSp>
      <p:grpSp>
        <p:nvGrpSpPr>
          <p:cNvPr id="37" name="Group"/>
          <p:cNvGrpSpPr/>
          <p:nvPr/>
        </p:nvGrpSpPr>
        <p:grpSpPr>
          <a:xfrm>
            <a:off x="8689824" y="3371693"/>
            <a:ext cx="6930692" cy="6967826"/>
            <a:chOff x="0" y="0"/>
            <a:chExt cx="6930691" cy="6967825"/>
          </a:xfrm>
        </p:grpSpPr>
        <p:sp>
          <p:nvSpPr>
            <p:cNvPr id="35" name="Rectangle"/>
            <p:cNvSpPr/>
            <p:nvPr/>
          </p:nvSpPr>
          <p:spPr>
            <a:xfrm>
              <a:off x="19793" y="1799388"/>
              <a:ext cx="6891106" cy="5168438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B7BBBE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6" name="Rectangle"/>
            <p:cNvSpPr/>
            <p:nvPr/>
          </p:nvSpPr>
          <p:spPr>
            <a:xfrm>
              <a:off x="0" y="0"/>
              <a:ext cx="6930692" cy="1816107"/>
            </a:xfrm>
            <a:prstGeom prst="rect">
              <a:avLst/>
            </a:prstGeom>
            <a:solidFill>
              <a:srgbClr val="004F9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</p:grpSp>
      <p:sp>
        <p:nvSpPr>
          <p:cNvPr id="38" name="МРОТ…"/>
          <p:cNvSpPr txBox="1"/>
          <p:nvPr/>
        </p:nvSpPr>
        <p:spPr>
          <a:xfrm>
            <a:off x="8798996" y="5498860"/>
            <a:ext cx="6821521" cy="4529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355600" indent="-355600" algn="l">
              <a:spcBef>
                <a:spcPts val="400"/>
              </a:spcBef>
              <a:buClr>
                <a:srgbClr val="144E99"/>
              </a:buClr>
              <a:buSzPct val="100000"/>
              <a:buChar char="-"/>
              <a:defRPr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МРОТ</a:t>
            </a:r>
          </a:p>
          <a:p>
            <a:pPr marL="355600" indent="-355600" algn="l">
              <a:spcBef>
                <a:spcPts val="400"/>
              </a:spcBef>
              <a:buClr>
                <a:srgbClr val="144E99"/>
              </a:buClr>
              <a:buSzPct val="100000"/>
              <a:buChar char="-"/>
              <a:defRPr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Выплаты</a:t>
            </a:r>
            <a:r>
              <a:rPr dirty="0"/>
              <a:t> в </a:t>
            </a:r>
            <a:r>
              <a:rPr dirty="0" err="1"/>
              <a:t>связи</a:t>
            </a:r>
            <a:r>
              <a:rPr dirty="0"/>
              <a:t> с </a:t>
            </a:r>
            <a:r>
              <a:rPr dirty="0" err="1"/>
              <a:t>временной</a:t>
            </a:r>
            <a:r>
              <a:rPr dirty="0"/>
              <a:t> </a:t>
            </a:r>
            <a:r>
              <a:rPr dirty="0" err="1"/>
              <a:t>нетрудоспособностью</a:t>
            </a:r>
            <a:endParaRPr dirty="0"/>
          </a:p>
          <a:p>
            <a:pPr marL="355600" indent="-355600" algn="l">
              <a:spcBef>
                <a:spcPts val="400"/>
              </a:spcBef>
              <a:buClr>
                <a:srgbClr val="144E99"/>
              </a:buClr>
              <a:buSzPct val="100000"/>
              <a:buChar char="-"/>
              <a:defRPr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Дешевые</a:t>
            </a:r>
            <a:r>
              <a:rPr dirty="0"/>
              <a:t> </a:t>
            </a:r>
            <a:r>
              <a:rPr dirty="0" err="1"/>
              <a:t>кредиты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покупку</a:t>
            </a:r>
            <a:r>
              <a:rPr dirty="0"/>
              <a:t> </a:t>
            </a:r>
            <a:r>
              <a:rPr dirty="0" err="1"/>
              <a:t>жилья</a:t>
            </a:r>
            <a:r>
              <a:rPr lang="ru-RU" dirty="0"/>
              <a:t> для некоторых категорий граждан</a:t>
            </a:r>
            <a:endParaRPr dirty="0"/>
          </a:p>
          <a:p>
            <a:pPr marL="355600" indent="-355600" algn="l">
              <a:spcBef>
                <a:spcPts val="400"/>
              </a:spcBef>
              <a:buClr>
                <a:srgbClr val="144E99"/>
              </a:buClr>
              <a:buSzPct val="100000"/>
              <a:buChar char="-"/>
              <a:defRPr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Выплаты</a:t>
            </a:r>
            <a:r>
              <a:rPr dirty="0"/>
              <a:t> в </a:t>
            </a:r>
            <a:r>
              <a:rPr dirty="0" err="1"/>
              <a:t>связи</a:t>
            </a:r>
            <a:r>
              <a:rPr dirty="0"/>
              <a:t> с </a:t>
            </a:r>
            <a:r>
              <a:rPr dirty="0" err="1"/>
              <a:t>рождением</a:t>
            </a:r>
            <a:r>
              <a:rPr dirty="0"/>
              <a:t> </a:t>
            </a:r>
            <a:r>
              <a:rPr dirty="0" err="1"/>
              <a:t>ребенка</a:t>
            </a:r>
            <a:endParaRPr dirty="0"/>
          </a:p>
        </p:txBody>
      </p:sp>
      <p:sp>
        <p:nvSpPr>
          <p:cNvPr id="39" name="ВЗРОСЛЫМ"/>
          <p:cNvSpPr txBox="1"/>
          <p:nvPr/>
        </p:nvSpPr>
        <p:spPr>
          <a:xfrm>
            <a:off x="9117107" y="3908555"/>
            <a:ext cx="4465547" cy="780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ВЗРОСЛЫМ</a:t>
            </a:r>
          </a:p>
        </p:txBody>
      </p:sp>
      <p:grpSp>
        <p:nvGrpSpPr>
          <p:cNvPr id="45" name="Group"/>
          <p:cNvGrpSpPr/>
          <p:nvPr/>
        </p:nvGrpSpPr>
        <p:grpSpPr>
          <a:xfrm>
            <a:off x="16603211" y="3371693"/>
            <a:ext cx="6930694" cy="6971365"/>
            <a:chOff x="0" y="0"/>
            <a:chExt cx="6930692" cy="6971363"/>
          </a:xfrm>
        </p:grpSpPr>
        <p:grpSp>
          <p:nvGrpSpPr>
            <p:cNvPr id="42" name="Group"/>
            <p:cNvGrpSpPr/>
            <p:nvPr/>
          </p:nvGrpSpPr>
          <p:grpSpPr>
            <a:xfrm>
              <a:off x="0" y="0"/>
              <a:ext cx="6930692" cy="6971363"/>
              <a:chOff x="0" y="0"/>
              <a:chExt cx="6930691" cy="6971363"/>
            </a:xfrm>
          </p:grpSpPr>
          <p:sp>
            <p:nvSpPr>
              <p:cNvPr id="40" name="Rectangle"/>
              <p:cNvSpPr/>
              <p:nvPr/>
            </p:nvSpPr>
            <p:spPr>
              <a:xfrm>
                <a:off x="19793" y="1799388"/>
                <a:ext cx="6891106" cy="5171976"/>
              </a:xfrm>
              <a:prstGeom prst="rect">
                <a:avLst/>
              </a:prstGeom>
              <a:solidFill>
                <a:srgbClr val="FFFFFF"/>
              </a:solidFill>
              <a:ln w="38100" cap="flat">
                <a:solidFill>
                  <a:srgbClr val="B7BBBE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41" name="Rectangle"/>
              <p:cNvSpPr/>
              <p:nvPr/>
            </p:nvSpPr>
            <p:spPr>
              <a:xfrm>
                <a:off x="0" y="0"/>
                <a:ext cx="6930692" cy="1816107"/>
              </a:xfrm>
              <a:prstGeom prst="rect">
                <a:avLst/>
              </a:prstGeom>
              <a:solidFill>
                <a:srgbClr val="0097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dirty="0"/>
              </a:p>
            </p:txBody>
          </p:sp>
        </p:grpSp>
        <p:sp>
          <p:nvSpPr>
            <p:cNvPr id="43" name="Пенсии…"/>
            <p:cNvSpPr txBox="1"/>
            <p:nvPr/>
          </p:nvSpPr>
          <p:spPr>
            <a:xfrm>
              <a:off x="139492" y="2095355"/>
              <a:ext cx="6651708" cy="31818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355600" indent="-355600" algn="l">
                <a:spcBef>
                  <a:spcPts val="400"/>
                </a:spcBef>
                <a:buClr>
                  <a:srgbClr val="439757"/>
                </a:buClr>
                <a:buSzPct val="100000"/>
                <a:buChar char="-"/>
                <a:defRPr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 err="1"/>
                <a:t>Пенсии</a:t>
              </a:r>
              <a:endParaRPr dirty="0"/>
            </a:p>
            <a:p>
              <a:pPr marL="355600" indent="-355600" algn="l">
                <a:spcBef>
                  <a:spcPts val="400"/>
                </a:spcBef>
                <a:buClr>
                  <a:srgbClr val="439757"/>
                </a:buClr>
                <a:buSzPct val="100000"/>
                <a:buChar char="-"/>
                <a:defRPr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 err="1"/>
                <a:t>Освобождение</a:t>
              </a:r>
              <a:r>
                <a:rPr dirty="0"/>
                <a:t> </a:t>
              </a:r>
              <a:r>
                <a:rPr dirty="0" err="1"/>
                <a:t>от</a:t>
              </a:r>
              <a:r>
                <a:rPr dirty="0"/>
                <a:t> </a:t>
              </a:r>
              <a:r>
                <a:rPr dirty="0" err="1"/>
                <a:t>уплаты</a:t>
              </a:r>
              <a:r>
                <a:rPr dirty="0"/>
                <a:t> </a:t>
              </a:r>
              <a:r>
                <a:rPr dirty="0" err="1"/>
                <a:t>некоторых</a:t>
              </a:r>
              <a:r>
                <a:rPr dirty="0"/>
                <a:t> </a:t>
              </a:r>
              <a:r>
                <a:rPr dirty="0" err="1"/>
                <a:t>налогов</a:t>
              </a:r>
              <a:endParaRPr dirty="0"/>
            </a:p>
            <a:p>
              <a:pPr marL="355600" indent="-355600" algn="l">
                <a:spcBef>
                  <a:spcPts val="400"/>
                </a:spcBef>
                <a:buClr>
                  <a:srgbClr val="439757"/>
                </a:buClr>
                <a:buSzPct val="100000"/>
                <a:buChar char="-"/>
                <a:defRPr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 err="1"/>
                <a:t>Льготы</a:t>
              </a:r>
              <a:r>
                <a:rPr dirty="0"/>
                <a:t> </a:t>
              </a:r>
              <a:r>
                <a:rPr dirty="0" err="1"/>
                <a:t>для</a:t>
              </a:r>
              <a:r>
                <a:rPr dirty="0"/>
                <a:t> </a:t>
              </a:r>
              <a:r>
                <a:rPr dirty="0" err="1"/>
                <a:t>проезда</a:t>
              </a:r>
              <a:r>
                <a:rPr dirty="0"/>
                <a:t> </a:t>
              </a:r>
              <a:r>
                <a:rPr dirty="0" err="1"/>
                <a:t>на</a:t>
              </a:r>
              <a:r>
                <a:rPr dirty="0"/>
                <a:t> </a:t>
              </a:r>
              <a:r>
                <a:rPr dirty="0" err="1"/>
                <a:t>транспорте</a:t>
              </a:r>
              <a:endParaRPr dirty="0"/>
            </a:p>
          </p:txBody>
        </p:sp>
        <p:sp>
          <p:nvSpPr>
            <p:cNvPr id="44" name="ПОЖИЛЫМ"/>
            <p:cNvSpPr/>
            <p:nvPr/>
          </p:nvSpPr>
          <p:spPr>
            <a:xfrm>
              <a:off x="415852" y="926940"/>
              <a:ext cx="446554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lnSpc>
                  <a:spcPct val="90000"/>
                </a:lnSpc>
                <a:defRPr sz="4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>
                  <a:solidFill>
                    <a:srgbClr val="327F8C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ПОЖИЛЫМ</a:t>
              </a:r>
            </a:p>
          </p:txBody>
        </p:sp>
      </p:grpSp>
      <p:pic>
        <p:nvPicPr>
          <p:cNvPr id="46" name="family.png" descr="family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32840" y="3650941"/>
            <a:ext cx="1295385" cy="1295385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retirement.png" descr="retiremen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55992" y="3650941"/>
            <a:ext cx="1295385" cy="129538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0" name="Group"/>
          <p:cNvGrpSpPr/>
          <p:nvPr/>
        </p:nvGrpSpPr>
        <p:grpSpPr>
          <a:xfrm>
            <a:off x="772082" y="10821889"/>
            <a:ext cx="22737483" cy="2341218"/>
            <a:chOff x="0" y="0"/>
            <a:chExt cx="22737481" cy="1816100"/>
          </a:xfrm>
        </p:grpSpPr>
        <p:sp>
          <p:nvSpPr>
            <p:cNvPr id="48" name="Rectangle"/>
            <p:cNvSpPr/>
            <p:nvPr/>
          </p:nvSpPr>
          <p:spPr>
            <a:xfrm>
              <a:off x="26454" y="27332"/>
              <a:ext cx="22711028" cy="1777058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B7BBBE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9" name="Rectangle"/>
            <p:cNvSpPr/>
            <p:nvPr/>
          </p:nvSpPr>
          <p:spPr>
            <a:xfrm>
              <a:off x="0" y="0"/>
              <a:ext cx="6901856" cy="1816100"/>
            </a:xfrm>
            <a:prstGeom prst="rect">
              <a:avLst/>
            </a:prstGeom>
            <a:solidFill>
              <a:srgbClr val="B7BBB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51" name="Бесплатное медицинское обслуживание…"/>
          <p:cNvSpPr txBox="1"/>
          <p:nvPr/>
        </p:nvSpPr>
        <p:spPr>
          <a:xfrm>
            <a:off x="8780565" y="11111492"/>
            <a:ext cx="14866043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355600" indent="-355600" algn="l">
              <a:spcBef>
                <a:spcPts val="400"/>
              </a:spcBef>
              <a:buClr>
                <a:srgbClr val="B7BBBE"/>
              </a:buClr>
              <a:buSzPct val="100000"/>
              <a:buChar char="-"/>
              <a:defRPr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dirty="0"/>
              <a:t>М</a:t>
            </a:r>
            <a:r>
              <a:rPr dirty="0" err="1"/>
              <a:t>едицинское</a:t>
            </a:r>
            <a:r>
              <a:rPr dirty="0"/>
              <a:t> </a:t>
            </a:r>
            <a:r>
              <a:rPr dirty="0" err="1"/>
              <a:t>обслуживание</a:t>
            </a:r>
            <a:endParaRPr dirty="0"/>
          </a:p>
          <a:p>
            <a:pPr marL="355600" indent="-355600" algn="l">
              <a:spcBef>
                <a:spcPts val="400"/>
              </a:spcBef>
              <a:buClr>
                <a:srgbClr val="B7BBBE"/>
              </a:buClr>
              <a:buSzPct val="100000"/>
              <a:buChar char="-"/>
              <a:defRPr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Защит</a:t>
            </a:r>
            <a:r>
              <a:rPr lang="ru-RU" dirty="0"/>
              <a:t>а</a:t>
            </a:r>
            <a:r>
              <a:rPr dirty="0"/>
              <a:t> </a:t>
            </a:r>
            <a:r>
              <a:rPr dirty="0" err="1"/>
              <a:t>прав</a:t>
            </a:r>
            <a:r>
              <a:rPr dirty="0"/>
              <a:t> и </a:t>
            </a:r>
            <a:r>
              <a:rPr dirty="0" err="1"/>
              <a:t>безопасность</a:t>
            </a:r>
            <a:r>
              <a:rPr dirty="0"/>
              <a:t> </a:t>
            </a:r>
            <a:r>
              <a:rPr dirty="0" err="1"/>
              <a:t>благодаря</a:t>
            </a:r>
            <a:r>
              <a:rPr dirty="0"/>
              <a:t> </a:t>
            </a:r>
            <a:r>
              <a:rPr dirty="0" err="1"/>
              <a:t>работе</a:t>
            </a:r>
            <a:r>
              <a:rPr dirty="0"/>
              <a:t> </a:t>
            </a:r>
            <a:r>
              <a:rPr dirty="0" err="1"/>
              <a:t>правоохранительных</a:t>
            </a:r>
            <a:r>
              <a:rPr dirty="0"/>
              <a:t> </a:t>
            </a:r>
            <a:r>
              <a:rPr dirty="0" err="1"/>
              <a:t>органов</a:t>
            </a:r>
            <a:endParaRPr lang="ru-RU" dirty="0"/>
          </a:p>
          <a:p>
            <a:pPr marL="355600" indent="-355600" algn="l">
              <a:spcBef>
                <a:spcPts val="400"/>
              </a:spcBef>
              <a:buClr>
                <a:srgbClr val="B7BBBE"/>
              </a:buClr>
              <a:buSzPct val="100000"/>
              <a:buChar char="-"/>
              <a:defRPr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dirty="0"/>
              <a:t>Пожарная охрана, МЧС</a:t>
            </a:r>
            <a:endParaRPr dirty="0"/>
          </a:p>
          <a:p>
            <a:pPr marL="355600" indent="-355600" algn="l">
              <a:spcBef>
                <a:spcPts val="400"/>
              </a:spcBef>
              <a:buClr>
                <a:srgbClr val="B7BBBE"/>
              </a:buClr>
              <a:buSzPct val="100000"/>
              <a:buChar char="-"/>
              <a:defRPr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Дороги</a:t>
            </a:r>
            <a:endParaRPr dirty="0"/>
          </a:p>
        </p:txBody>
      </p:sp>
      <p:sp>
        <p:nvSpPr>
          <p:cNvPr id="52" name="ВСЕМ"/>
          <p:cNvSpPr txBox="1"/>
          <p:nvPr/>
        </p:nvSpPr>
        <p:spPr>
          <a:xfrm>
            <a:off x="1199909" y="11629463"/>
            <a:ext cx="4465547" cy="780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327F8C"/>
                </a:solidFill>
              </a:defRPr>
            </a:pPr>
            <a:r>
              <a:rPr dirty="0">
                <a:solidFill>
                  <a:srgbClr val="FFFFFF"/>
                </a:solidFill>
              </a:rPr>
              <a:t>ВСЕМ</a:t>
            </a:r>
          </a:p>
        </p:txBody>
      </p:sp>
      <p:pic>
        <p:nvPicPr>
          <p:cNvPr id="53" name="age-group.png" descr="age-group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6195" y="11327559"/>
            <a:ext cx="1383967" cy="1383967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1987DE6-E3D7-E441-0EE1-7A9EB77ED9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4255" y="-385394"/>
            <a:ext cx="5200917" cy="331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0480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"/>
          <p:cNvSpPr/>
          <p:nvPr/>
        </p:nvSpPr>
        <p:spPr>
          <a:xfrm>
            <a:off x="742950" y="3010031"/>
            <a:ext cx="22765053" cy="8131335"/>
          </a:xfrm>
          <a:prstGeom prst="rect">
            <a:avLst/>
          </a:prstGeom>
          <a:ln w="63500" cap="rnd">
            <a:solidFill>
              <a:srgbClr val="31B7BC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7" name="Взаимная ответственность"/>
          <p:cNvSpPr txBox="1"/>
          <p:nvPr/>
        </p:nvSpPr>
        <p:spPr>
          <a:xfrm>
            <a:off x="647209" y="941226"/>
            <a:ext cx="16574532" cy="10639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Взаимная ответственность</a:t>
            </a:r>
            <a:r>
              <a:rPr sz="1200"/>
              <a:t> </a:t>
            </a:r>
          </a:p>
        </p:txBody>
      </p:sp>
      <p:grpSp>
        <p:nvGrpSpPr>
          <p:cNvPr id="87" name="Group"/>
          <p:cNvGrpSpPr/>
          <p:nvPr/>
        </p:nvGrpSpPr>
        <p:grpSpPr>
          <a:xfrm>
            <a:off x="3855885" y="4037433"/>
            <a:ext cx="16672231" cy="6574909"/>
            <a:chOff x="0" y="-107776"/>
            <a:chExt cx="16672229" cy="6574908"/>
          </a:xfrm>
        </p:grpSpPr>
        <p:pic>
          <p:nvPicPr>
            <p:cNvPr id="78" name="ИКОНКИ_Межбюджетные- отношения (1).png" descr="ИКОНКИ_Межбюджетные- отношения (1)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1274"/>
              <a:ext cx="5289507" cy="54030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9" name="ИКОНКИ_Мнение эксперта.png" descr="ИКОНКИ_Мнение эксперта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14266" y="173290"/>
              <a:ext cx="5131329" cy="5079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0" name="налоги"/>
            <p:cNvSpPr txBox="1"/>
            <p:nvPr/>
          </p:nvSpPr>
          <p:spPr>
            <a:xfrm>
              <a:off x="7220968" y="4661323"/>
              <a:ext cx="2261837" cy="872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5000" cap="small">
                  <a:solidFill>
                    <a:srgbClr val="5EB4B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 err="1">
                  <a:solidFill>
                    <a:srgbClr val="31B7BC"/>
                  </a:solidFill>
                </a:rPr>
                <a:t>налоги</a:t>
              </a:r>
              <a:endParaRPr dirty="0">
                <a:solidFill>
                  <a:srgbClr val="31B7BC"/>
                </a:solidFill>
              </a:endParaRPr>
            </a:p>
          </p:txBody>
        </p:sp>
        <p:sp>
          <p:nvSpPr>
            <p:cNvPr id="81" name="обмен"/>
            <p:cNvSpPr txBox="1"/>
            <p:nvPr/>
          </p:nvSpPr>
          <p:spPr>
            <a:xfrm>
              <a:off x="7346803" y="2276773"/>
              <a:ext cx="2010166" cy="872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5000" cap="small">
                  <a:solidFill>
                    <a:srgbClr val="B7BBBE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 err="1">
                  <a:solidFill>
                    <a:srgbClr val="B8BCBF"/>
                  </a:solidFill>
                </a:rPr>
                <a:t>обмен</a:t>
              </a:r>
              <a:endParaRPr dirty="0">
                <a:solidFill>
                  <a:srgbClr val="B8BCBF"/>
                </a:solidFill>
              </a:endParaRPr>
            </a:p>
          </p:txBody>
        </p:sp>
        <p:sp>
          <p:nvSpPr>
            <p:cNvPr id="82" name="государство"/>
            <p:cNvSpPr txBox="1"/>
            <p:nvPr/>
          </p:nvSpPr>
          <p:spPr>
            <a:xfrm>
              <a:off x="1414428" y="5956377"/>
              <a:ext cx="2460651" cy="461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cap="small">
                  <a:solidFill>
                    <a:srgbClr val="393B3B"/>
                  </a:solidFill>
                </a:defRPr>
              </a:lvl1pPr>
            </a:lstStyle>
            <a:p>
              <a:r>
                <a:rPr dirty="0" err="1"/>
                <a:t>государство</a:t>
              </a:r>
              <a:endParaRPr dirty="0"/>
            </a:p>
          </p:txBody>
        </p:sp>
        <p:sp>
          <p:nvSpPr>
            <p:cNvPr id="83" name="гражданин или предприятие"/>
            <p:cNvSpPr txBox="1"/>
            <p:nvPr/>
          </p:nvSpPr>
          <p:spPr>
            <a:xfrm>
              <a:off x="11287631" y="5906682"/>
              <a:ext cx="5384598" cy="5604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cap="small">
                  <a:solidFill>
                    <a:srgbClr val="393B3B"/>
                  </a:solidFill>
                </a:defRPr>
              </a:lvl1pPr>
            </a:lstStyle>
            <a:p>
              <a:r>
                <a:t>гражданин или предприятие</a:t>
              </a:r>
            </a:p>
          </p:txBody>
        </p:sp>
        <p:sp>
          <p:nvSpPr>
            <p:cNvPr id="84" name="Line"/>
            <p:cNvSpPr/>
            <p:nvPr/>
          </p:nvSpPr>
          <p:spPr>
            <a:xfrm>
              <a:off x="7488562" y="3905062"/>
              <a:ext cx="1726649" cy="3"/>
            </a:xfrm>
            <a:prstGeom prst="line">
              <a:avLst/>
            </a:prstGeom>
            <a:noFill/>
            <a:ln w="88900" cap="flat">
              <a:solidFill>
                <a:srgbClr val="31B7BC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85" name="Line"/>
            <p:cNvSpPr/>
            <p:nvPr/>
          </p:nvSpPr>
          <p:spPr>
            <a:xfrm>
              <a:off x="7488562" y="1520516"/>
              <a:ext cx="1726649" cy="0"/>
            </a:xfrm>
            <a:prstGeom prst="line">
              <a:avLst/>
            </a:prstGeom>
            <a:noFill/>
            <a:ln w="88900" cap="flat">
              <a:solidFill>
                <a:srgbClr val="E6215A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86" name="поддержка"/>
            <p:cNvSpPr txBox="1"/>
            <p:nvPr/>
          </p:nvSpPr>
          <p:spPr>
            <a:xfrm>
              <a:off x="6636673" y="-107776"/>
              <a:ext cx="3430426" cy="872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5000" cap="small">
                  <a:solidFill>
                    <a:srgbClr val="D3395C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 err="1">
                  <a:solidFill>
                    <a:srgbClr val="E6215A"/>
                  </a:solidFill>
                </a:rPr>
                <a:t>поддержка</a:t>
              </a:r>
              <a:endParaRPr dirty="0">
                <a:solidFill>
                  <a:srgbClr val="E6215A"/>
                </a:solidFill>
              </a:endParaRPr>
            </a:p>
          </p:txBody>
        </p:sp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Финансовое благополучие"/>
          <p:cNvSpPr txBox="1"/>
          <p:nvPr/>
        </p:nvSpPr>
        <p:spPr>
          <a:xfrm>
            <a:off x="687916" y="953926"/>
            <a:ext cx="14464834" cy="10639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Финансовое</a:t>
            </a:r>
            <a:r>
              <a:rPr dirty="0"/>
              <a:t> </a:t>
            </a:r>
            <a:r>
              <a:rPr dirty="0" err="1"/>
              <a:t>благополучие</a:t>
            </a:r>
            <a:endParaRPr dirty="0"/>
          </a:p>
        </p:txBody>
      </p:sp>
      <p:grpSp>
        <p:nvGrpSpPr>
          <p:cNvPr id="92" name="Group"/>
          <p:cNvGrpSpPr/>
          <p:nvPr/>
        </p:nvGrpSpPr>
        <p:grpSpPr>
          <a:xfrm>
            <a:off x="757200" y="5580336"/>
            <a:ext cx="1332761" cy="1641513"/>
            <a:chOff x="0" y="0"/>
            <a:chExt cx="1332760" cy="1641512"/>
          </a:xfrm>
        </p:grpSpPr>
        <p:sp>
          <p:nvSpPr>
            <p:cNvPr id="90" name="Square"/>
            <p:cNvSpPr/>
            <p:nvPr/>
          </p:nvSpPr>
          <p:spPr>
            <a:xfrm>
              <a:off x="0" y="0"/>
              <a:ext cx="1260548" cy="1260548"/>
            </a:xfrm>
            <a:prstGeom prst="rect">
              <a:avLst/>
            </a:prstGeom>
            <a:solidFill>
              <a:srgbClr val="00975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E8923D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91" name="1"/>
            <p:cNvSpPr txBox="1"/>
            <p:nvPr/>
          </p:nvSpPr>
          <p:spPr>
            <a:xfrm>
              <a:off x="469768" y="47252"/>
              <a:ext cx="862993" cy="15942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10600" cap="all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1</a:t>
              </a:r>
            </a:p>
          </p:txBody>
        </p:sp>
      </p:grpSp>
      <p:sp>
        <p:nvSpPr>
          <p:cNvPr id="93" name="Иметь возможность купить всё, что ты хочешь."/>
          <p:cNvSpPr txBox="1"/>
          <p:nvPr/>
        </p:nvSpPr>
        <p:spPr>
          <a:xfrm>
            <a:off x="2437277" y="5894515"/>
            <a:ext cx="10568414" cy="632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ts val="5500"/>
              </a:lnSpc>
              <a:defRPr sz="3733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Иметь возможность купить всё, что ты хочешь.</a:t>
            </a:r>
          </a:p>
        </p:txBody>
      </p:sp>
      <p:sp>
        <p:nvSpPr>
          <p:cNvPr id="94" name="Square"/>
          <p:cNvSpPr/>
          <p:nvPr/>
        </p:nvSpPr>
        <p:spPr>
          <a:xfrm>
            <a:off x="757200" y="8013136"/>
            <a:ext cx="1260548" cy="1260549"/>
          </a:xfrm>
          <a:prstGeom prst="rect">
            <a:avLst/>
          </a:prstGeom>
          <a:solidFill>
            <a:srgbClr val="00975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8923D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95" name="2"/>
          <p:cNvSpPr txBox="1"/>
          <p:nvPr/>
        </p:nvSpPr>
        <p:spPr>
          <a:xfrm>
            <a:off x="1154755" y="8060389"/>
            <a:ext cx="862993" cy="1594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0600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2</a:t>
            </a:r>
          </a:p>
        </p:txBody>
      </p:sp>
      <p:sp>
        <p:nvSpPr>
          <p:cNvPr id="96" name="Ни от кого не зависеть в денежном плане."/>
          <p:cNvSpPr txBox="1"/>
          <p:nvPr/>
        </p:nvSpPr>
        <p:spPr>
          <a:xfrm>
            <a:off x="2437277" y="8327316"/>
            <a:ext cx="9910477" cy="632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ts val="5500"/>
              </a:lnSpc>
              <a:defRPr sz="3733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Ни от кого не зависеть в денежном плане.</a:t>
            </a:r>
            <a:r>
              <a:rPr sz="1200">
                <a:latin typeface="Times Roman"/>
                <a:ea typeface="Times Roman"/>
                <a:cs typeface="Times Roman"/>
                <a:sym typeface="Times Roman"/>
              </a:rPr>
              <a:t> </a:t>
            </a:r>
          </a:p>
        </p:txBody>
      </p:sp>
      <p:sp>
        <p:nvSpPr>
          <p:cNvPr id="97" name="Square"/>
          <p:cNvSpPr/>
          <p:nvPr/>
        </p:nvSpPr>
        <p:spPr>
          <a:xfrm>
            <a:off x="757200" y="10434124"/>
            <a:ext cx="1260548" cy="1260548"/>
          </a:xfrm>
          <a:prstGeom prst="rect">
            <a:avLst/>
          </a:prstGeom>
          <a:solidFill>
            <a:srgbClr val="00975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8923D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8" name="3"/>
          <p:cNvSpPr txBox="1"/>
          <p:nvPr/>
        </p:nvSpPr>
        <p:spPr>
          <a:xfrm>
            <a:off x="1154755" y="10505003"/>
            <a:ext cx="862993" cy="1594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0600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3</a:t>
            </a:r>
          </a:p>
        </p:txBody>
      </p:sp>
      <p:sp>
        <p:nvSpPr>
          <p:cNvPr id="99" name="Не иметь никаких долгов."/>
          <p:cNvSpPr txBox="1"/>
          <p:nvPr/>
        </p:nvSpPr>
        <p:spPr>
          <a:xfrm>
            <a:off x="2437277" y="10786386"/>
            <a:ext cx="5752455" cy="632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just" defTabSz="457200">
              <a:lnSpc>
                <a:spcPts val="5500"/>
              </a:lnSpc>
              <a:defRPr sz="3733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Не иметь никаких долгов.</a:t>
            </a:r>
          </a:p>
        </p:txBody>
      </p:sp>
      <p:sp>
        <p:nvSpPr>
          <p:cNvPr id="100" name="У всех нас есть цели в жизни. Но их достижение требует финансового благополучия."/>
          <p:cNvSpPr txBox="1"/>
          <p:nvPr/>
        </p:nvSpPr>
        <p:spPr>
          <a:xfrm>
            <a:off x="687916" y="2771272"/>
            <a:ext cx="18924586" cy="632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just" defTabSz="457200">
              <a:lnSpc>
                <a:spcPts val="5500"/>
              </a:lnSpc>
              <a:defRPr sz="3733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У всех нас есть цели в жизни. Но их достижение требует финансового благополучия.</a:t>
            </a:r>
          </a:p>
        </p:txBody>
      </p:sp>
      <p:sp>
        <p:nvSpPr>
          <p:cNvPr id="101" name="Что значит быть финансово благополучным человеком?"/>
          <p:cNvSpPr txBox="1"/>
          <p:nvPr/>
        </p:nvSpPr>
        <p:spPr>
          <a:xfrm>
            <a:off x="687916" y="4102692"/>
            <a:ext cx="12775933" cy="740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just" defTabSz="457200">
              <a:lnSpc>
                <a:spcPts val="5500"/>
              </a:lnSpc>
              <a:defRPr sz="3733" b="0">
                <a:solidFill>
                  <a:srgbClr val="00935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>
                <a:solidFill>
                  <a:srgbClr val="009757"/>
                </a:solidFill>
              </a:rPr>
              <a:t>Что</a:t>
            </a:r>
            <a:r>
              <a:rPr dirty="0">
                <a:solidFill>
                  <a:srgbClr val="009757"/>
                </a:solidFill>
              </a:rPr>
              <a:t> </a:t>
            </a:r>
            <a:r>
              <a:rPr dirty="0" err="1">
                <a:solidFill>
                  <a:srgbClr val="009757"/>
                </a:solidFill>
              </a:rPr>
              <a:t>значит</a:t>
            </a:r>
            <a:r>
              <a:rPr dirty="0">
                <a:solidFill>
                  <a:srgbClr val="009757"/>
                </a:solidFill>
              </a:rPr>
              <a:t> </a:t>
            </a:r>
            <a:r>
              <a:rPr dirty="0" err="1">
                <a:solidFill>
                  <a:srgbClr val="009757"/>
                </a:solidFill>
              </a:rPr>
              <a:t>быть</a:t>
            </a:r>
            <a:r>
              <a:rPr dirty="0">
                <a:solidFill>
                  <a:srgbClr val="009757"/>
                </a:solidFill>
              </a:rPr>
              <a:t> </a:t>
            </a:r>
            <a:r>
              <a:rPr dirty="0" err="1">
                <a:solidFill>
                  <a:srgbClr val="009757"/>
                </a:solidFill>
              </a:rPr>
              <a:t>финансово</a:t>
            </a:r>
            <a:r>
              <a:rPr dirty="0">
                <a:solidFill>
                  <a:srgbClr val="009757"/>
                </a:solidFill>
              </a:rPr>
              <a:t> </a:t>
            </a:r>
            <a:r>
              <a:rPr dirty="0" err="1">
                <a:solidFill>
                  <a:srgbClr val="009757"/>
                </a:solidFill>
              </a:rPr>
              <a:t>благополучным</a:t>
            </a:r>
            <a:r>
              <a:rPr dirty="0">
                <a:solidFill>
                  <a:srgbClr val="009757"/>
                </a:solidFill>
              </a:rPr>
              <a:t> </a:t>
            </a:r>
            <a:r>
              <a:rPr dirty="0" err="1">
                <a:solidFill>
                  <a:srgbClr val="009757"/>
                </a:solidFill>
              </a:rPr>
              <a:t>человеком</a:t>
            </a:r>
            <a:r>
              <a:rPr dirty="0">
                <a:solidFill>
                  <a:srgbClr val="009757"/>
                </a:solidFill>
              </a:rPr>
              <a:t>?</a:t>
            </a:r>
          </a:p>
        </p:txBody>
      </p:sp>
      <p:pic>
        <p:nvPicPr>
          <p:cNvPr id="102" name="ИКОНКИ_Кредиты и займы.png" descr="ИКОНКИ_Кредиты и займы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1337" y="4726853"/>
            <a:ext cx="8693038" cy="78331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Финансовое благополучие"/>
          <p:cNvSpPr txBox="1"/>
          <p:nvPr/>
        </p:nvSpPr>
        <p:spPr>
          <a:xfrm>
            <a:off x="695174" y="953926"/>
            <a:ext cx="14464834" cy="10639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Финансовое благополучие</a:t>
            </a:r>
          </a:p>
        </p:txBody>
      </p:sp>
      <p:pic>
        <p:nvPicPr>
          <p:cNvPr id="105" name="ИКОНКИ_Рост благосостояния -граждан и улучшение -пространства для жизни (2).png" descr="ИКОНКИ_Рост благосостояния -граждан и улучшение -пространства для жизни (2)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655" y="2940600"/>
            <a:ext cx="9714400" cy="97144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0" name="Group"/>
          <p:cNvGrpSpPr/>
          <p:nvPr/>
        </p:nvGrpSpPr>
        <p:grpSpPr>
          <a:xfrm>
            <a:off x="10925303" y="3348532"/>
            <a:ext cx="12798979" cy="8870184"/>
            <a:chOff x="0" y="-107484"/>
            <a:chExt cx="12798977" cy="8870182"/>
          </a:xfrm>
        </p:grpSpPr>
        <p:sp>
          <p:nvSpPr>
            <p:cNvPr id="106" name="Финансово благополучный человек имеет достаточно денежных ресурсов, чтобы оплачивать необходимые расходы (налоги, квартплату, покупку первостепенных продуктов и одежды) и достигать своих финансовых целей (заниматься саморазвитием, образованием, хобби, пу"/>
            <p:cNvSpPr txBox="1"/>
            <p:nvPr/>
          </p:nvSpPr>
          <p:spPr>
            <a:xfrm>
              <a:off x="1897668" y="-107484"/>
              <a:ext cx="10901309" cy="4123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 defTabSz="457200">
                <a:lnSpc>
                  <a:spcPts val="5500"/>
                </a:lnSpc>
                <a:defRPr sz="3733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dirty="0" err="1"/>
                <a:t>Финансово</a:t>
              </a:r>
              <a:r>
                <a:rPr dirty="0"/>
                <a:t> </a:t>
              </a:r>
              <a:r>
                <a:rPr dirty="0" err="1"/>
                <a:t>благополучный</a:t>
              </a:r>
              <a:r>
                <a:rPr dirty="0"/>
                <a:t> </a:t>
              </a:r>
              <a:r>
                <a:rPr dirty="0" err="1"/>
                <a:t>человек</a:t>
              </a:r>
              <a:r>
                <a:rPr dirty="0"/>
                <a:t> </a:t>
              </a:r>
              <a:r>
                <a:rPr dirty="0" err="1"/>
                <a:t>имеет</a:t>
              </a:r>
              <a:r>
                <a:rPr dirty="0"/>
                <a:t> </a:t>
              </a:r>
              <a:r>
                <a:rPr dirty="0" err="1"/>
                <a:t>достаточно</a:t>
              </a:r>
              <a:r>
                <a:rPr dirty="0"/>
                <a:t> </a:t>
              </a:r>
              <a:r>
                <a:rPr dirty="0" err="1"/>
                <a:t>денежных</a:t>
              </a:r>
              <a:r>
                <a:rPr dirty="0"/>
                <a:t> </a:t>
              </a:r>
              <a:r>
                <a:rPr dirty="0" err="1"/>
                <a:t>ресурсов</a:t>
              </a:r>
              <a:r>
                <a:rPr dirty="0"/>
                <a:t>, </a:t>
              </a:r>
              <a:r>
                <a:rPr dirty="0" err="1"/>
                <a:t>чтобы</a:t>
              </a:r>
              <a:r>
                <a:rPr dirty="0"/>
                <a:t> </a:t>
              </a:r>
              <a:r>
                <a:rPr dirty="0" err="1"/>
                <a:t>оплачивать</a:t>
              </a:r>
              <a:r>
                <a:rPr dirty="0"/>
                <a:t> </a:t>
              </a:r>
              <a:r>
                <a:rPr dirty="0" err="1"/>
                <a:t>необходимые</a:t>
              </a:r>
              <a:r>
                <a:rPr dirty="0"/>
                <a:t> </a:t>
              </a:r>
              <a:r>
                <a:rPr dirty="0" err="1"/>
                <a:t>расходы</a:t>
              </a:r>
              <a:r>
                <a:rPr dirty="0"/>
                <a:t> (</a:t>
              </a:r>
              <a:r>
                <a:rPr dirty="0" err="1"/>
                <a:t>налоги</a:t>
              </a:r>
              <a:r>
                <a:rPr dirty="0"/>
                <a:t>, </a:t>
              </a:r>
              <a:r>
                <a:rPr dirty="0" err="1"/>
                <a:t>квартплату</a:t>
              </a:r>
              <a:r>
                <a:rPr dirty="0"/>
                <a:t>, </a:t>
              </a:r>
              <a:r>
                <a:rPr dirty="0" err="1"/>
                <a:t>покупку</a:t>
              </a:r>
              <a:r>
                <a:rPr dirty="0"/>
                <a:t> </a:t>
              </a:r>
              <a:r>
                <a:rPr dirty="0" err="1"/>
                <a:t>первостепенных</a:t>
              </a:r>
              <a:r>
                <a:rPr dirty="0"/>
                <a:t> </a:t>
              </a:r>
              <a:r>
                <a:rPr dirty="0" err="1"/>
                <a:t>продуктов</a:t>
              </a:r>
              <a:r>
                <a:rPr dirty="0"/>
                <a:t> </a:t>
              </a:r>
              <a:r>
                <a:rPr dirty="0" err="1"/>
                <a:t>и</a:t>
              </a:r>
              <a:r>
                <a:rPr dirty="0"/>
                <a:t> </a:t>
              </a:r>
              <a:r>
                <a:rPr dirty="0" err="1"/>
                <a:t>одежды</a:t>
              </a:r>
              <a:r>
                <a:rPr dirty="0"/>
                <a:t>) </a:t>
              </a:r>
              <a:r>
                <a:rPr dirty="0" err="1"/>
                <a:t>и</a:t>
              </a:r>
              <a:r>
                <a:rPr dirty="0"/>
                <a:t> </a:t>
              </a:r>
              <a:r>
                <a:rPr dirty="0" err="1"/>
                <a:t>достигать</a:t>
              </a:r>
              <a:r>
                <a:rPr dirty="0"/>
                <a:t> </a:t>
              </a:r>
              <a:r>
                <a:rPr dirty="0" err="1"/>
                <a:t>своих</a:t>
              </a:r>
              <a:r>
                <a:rPr dirty="0"/>
                <a:t> </a:t>
              </a:r>
              <a:r>
                <a:rPr dirty="0" err="1"/>
                <a:t>финансовых</a:t>
              </a:r>
              <a:r>
                <a:rPr dirty="0"/>
                <a:t> </a:t>
              </a:r>
              <a:r>
                <a:rPr dirty="0" err="1"/>
                <a:t>целей</a:t>
              </a:r>
              <a:r>
                <a:rPr dirty="0"/>
                <a:t> (</a:t>
              </a:r>
              <a:r>
                <a:rPr dirty="0" err="1"/>
                <a:t>заниматься</a:t>
              </a:r>
              <a:r>
                <a:rPr dirty="0"/>
                <a:t> </a:t>
              </a:r>
              <a:r>
                <a:rPr dirty="0" err="1"/>
                <a:t>саморазвитием</a:t>
              </a:r>
              <a:r>
                <a:rPr dirty="0"/>
                <a:t>, </a:t>
              </a:r>
              <a:r>
                <a:rPr dirty="0" err="1"/>
                <a:t>образованием</a:t>
              </a:r>
              <a:r>
                <a:rPr dirty="0"/>
                <a:t>, </a:t>
              </a:r>
              <a:r>
                <a:rPr dirty="0" err="1"/>
                <a:t>хобби</a:t>
              </a:r>
              <a:r>
                <a:rPr dirty="0"/>
                <a:t>, </a:t>
              </a:r>
              <a:r>
                <a:rPr dirty="0" err="1"/>
                <a:t>путешествовать</a:t>
              </a:r>
              <a:r>
                <a:rPr dirty="0"/>
                <a:t> </a:t>
              </a:r>
              <a:r>
                <a:rPr dirty="0" err="1"/>
                <a:t>и</a:t>
              </a:r>
              <a:r>
                <a:rPr dirty="0"/>
                <a:t> </a:t>
              </a:r>
              <a:r>
                <a:rPr dirty="0" err="1"/>
                <a:t>т.д</a:t>
              </a:r>
              <a:r>
                <a:rPr dirty="0"/>
                <a:t>.).</a:t>
              </a:r>
            </a:p>
          </p:txBody>
        </p:sp>
        <p:sp>
          <p:nvSpPr>
            <p:cNvPr id="107" name="Задача по достижению финансового благополучия лежит на самих гражданах.…"/>
            <p:cNvSpPr txBox="1"/>
            <p:nvPr/>
          </p:nvSpPr>
          <p:spPr>
            <a:xfrm>
              <a:off x="1897668" y="5787846"/>
              <a:ext cx="9992411" cy="29748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 defTabSz="457200">
                <a:defRPr sz="3733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 err="1"/>
                <a:t>Задача</a:t>
              </a:r>
              <a:r>
                <a:rPr dirty="0"/>
                <a:t> </a:t>
              </a:r>
              <a:r>
                <a:rPr dirty="0" err="1"/>
                <a:t>по</a:t>
              </a:r>
              <a:r>
                <a:rPr dirty="0"/>
                <a:t> </a:t>
              </a:r>
              <a:r>
                <a:rPr dirty="0" err="1"/>
                <a:t>достижению</a:t>
              </a:r>
              <a:r>
                <a:rPr dirty="0"/>
                <a:t> </a:t>
              </a:r>
              <a:r>
                <a:rPr dirty="0" err="1"/>
                <a:t>финансового</a:t>
              </a:r>
              <a:r>
                <a:rPr dirty="0"/>
                <a:t> </a:t>
              </a:r>
              <a:r>
                <a:rPr dirty="0" err="1"/>
                <a:t>благополучия</a:t>
              </a:r>
              <a:r>
                <a:rPr dirty="0"/>
                <a:t> </a:t>
              </a:r>
              <a:r>
                <a:rPr dirty="0" err="1"/>
                <a:t>лежит</a:t>
              </a:r>
              <a:r>
                <a:rPr dirty="0"/>
                <a:t> </a:t>
              </a:r>
              <a:r>
                <a:rPr dirty="0" err="1"/>
                <a:t>на</a:t>
              </a:r>
              <a:r>
                <a:rPr dirty="0"/>
                <a:t> </a:t>
              </a:r>
              <a:r>
                <a:rPr dirty="0" err="1"/>
                <a:t>самих</a:t>
              </a:r>
              <a:r>
                <a:rPr dirty="0"/>
                <a:t> </a:t>
              </a:r>
              <a:r>
                <a:rPr dirty="0" err="1"/>
                <a:t>гражданах</a:t>
              </a:r>
              <a:r>
                <a:rPr dirty="0"/>
                <a:t>.</a:t>
              </a:r>
            </a:p>
            <a:p>
              <a:pPr algn="l" defTabSz="457200">
                <a:defRPr sz="3733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  <a:p>
              <a:pPr algn="l" defTabSz="457200">
                <a:defRPr sz="3733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 err="1"/>
                <a:t>Государство</a:t>
              </a:r>
              <a:r>
                <a:rPr dirty="0"/>
                <a:t> </a:t>
              </a:r>
              <a:r>
                <a:rPr dirty="0" err="1"/>
                <a:t>лишь</a:t>
              </a:r>
              <a:r>
                <a:rPr dirty="0"/>
                <a:t> </a:t>
              </a:r>
              <a:r>
                <a:rPr dirty="0" err="1"/>
                <a:t>обеспечивает</a:t>
              </a:r>
              <a:r>
                <a:rPr dirty="0"/>
                <a:t> «</a:t>
              </a:r>
              <a:r>
                <a:rPr dirty="0" err="1"/>
                <a:t>стартовую</a:t>
              </a:r>
              <a:r>
                <a:rPr dirty="0"/>
                <a:t> </a:t>
              </a:r>
              <a:r>
                <a:rPr dirty="0" err="1"/>
                <a:t>позицию</a:t>
              </a:r>
              <a:r>
                <a:rPr dirty="0"/>
                <a:t>» </a:t>
              </a:r>
              <a:r>
                <a:rPr dirty="0" err="1"/>
                <a:t>для</a:t>
              </a:r>
              <a:r>
                <a:rPr dirty="0"/>
                <a:t> </a:t>
              </a:r>
              <a:r>
                <a:rPr dirty="0" err="1"/>
                <a:t>этого</a:t>
              </a:r>
              <a:r>
                <a:rPr dirty="0"/>
                <a:t>.</a:t>
              </a:r>
            </a:p>
          </p:txBody>
        </p:sp>
        <p:sp>
          <p:nvSpPr>
            <p:cNvPr id="108" name="А"/>
            <p:cNvSpPr txBox="1"/>
            <p:nvPr/>
          </p:nvSpPr>
          <p:spPr>
            <a:xfrm>
              <a:off x="0" y="1087491"/>
              <a:ext cx="1083630" cy="17338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10600" cap="all">
                  <a:solidFill>
                    <a:srgbClr val="5EB4B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 err="1">
                  <a:solidFill>
                    <a:srgbClr val="31B7BC"/>
                  </a:solidFill>
                </a:rPr>
                <a:t>А</a:t>
              </a:r>
              <a:endParaRPr dirty="0">
                <a:solidFill>
                  <a:srgbClr val="31B7BC"/>
                </a:solidFill>
              </a:endParaRPr>
            </a:p>
          </p:txBody>
        </p:sp>
        <p:sp>
          <p:nvSpPr>
            <p:cNvPr id="109" name="B"/>
            <p:cNvSpPr txBox="1"/>
            <p:nvPr/>
          </p:nvSpPr>
          <p:spPr>
            <a:xfrm>
              <a:off x="0" y="6408368"/>
              <a:ext cx="1083630" cy="17338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10600" cap="all">
                  <a:solidFill>
                    <a:srgbClr val="DF822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>
                  <a:solidFill>
                    <a:srgbClr val="EF7D00"/>
                  </a:solidFill>
                </a:rPr>
                <a:t>B</a:t>
              </a:r>
            </a:p>
          </p:txBody>
        </p:sp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«ПИРАМИДА…"/>
          <p:cNvSpPr txBox="1"/>
          <p:nvPr/>
        </p:nvSpPr>
        <p:spPr>
          <a:xfrm>
            <a:off x="698009" y="934925"/>
            <a:ext cx="16574532" cy="2054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«ПИРАМИДА</a:t>
            </a:r>
          </a:p>
          <a:p>
            <a: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ФИНАНСОВОЙ ГРАМОТНОСТИ» </a:t>
            </a:r>
          </a:p>
        </p:txBody>
      </p:sp>
      <p:pic>
        <p:nvPicPr>
          <p:cNvPr id="56" name="Pyramid.png" descr="Pyramid.png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115" y="3920186"/>
            <a:ext cx="22795770" cy="8954792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инвестирование"/>
          <p:cNvSpPr txBox="1"/>
          <p:nvPr/>
        </p:nvSpPr>
        <p:spPr>
          <a:xfrm>
            <a:off x="10290402" y="5266685"/>
            <a:ext cx="3803196" cy="520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ts val="5500"/>
              </a:lnSpc>
              <a:defRPr sz="3733" b="0" cap="sm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инвестирование</a:t>
            </a:r>
            <a:r>
              <a:rPr sz="1200" dirty="0">
                <a:latin typeface="Times Roman"/>
                <a:ea typeface="Times Roman"/>
                <a:cs typeface="Times Roman"/>
                <a:sym typeface="Times Roman"/>
              </a:rPr>
              <a:t> </a:t>
            </a:r>
          </a:p>
        </p:txBody>
      </p:sp>
      <p:sp>
        <p:nvSpPr>
          <p:cNvPr id="58" name="сохранение своих денег"/>
          <p:cNvSpPr txBox="1"/>
          <p:nvPr/>
        </p:nvSpPr>
        <p:spPr>
          <a:xfrm>
            <a:off x="9412728" y="7057542"/>
            <a:ext cx="5558544" cy="632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lnSpc>
                <a:spcPts val="5500"/>
              </a:lnSpc>
              <a:defRPr sz="3733" b="0" cap="sm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сохранение</a:t>
            </a:r>
            <a:r>
              <a:rPr dirty="0"/>
              <a:t> </a:t>
            </a:r>
            <a:r>
              <a:rPr dirty="0" err="1"/>
              <a:t>своих</a:t>
            </a:r>
            <a:r>
              <a:rPr dirty="0"/>
              <a:t> </a:t>
            </a:r>
            <a:r>
              <a:rPr dirty="0" err="1"/>
              <a:t>денег</a:t>
            </a:r>
            <a:endParaRPr dirty="0"/>
          </a:p>
        </p:txBody>
      </p:sp>
      <p:sp>
        <p:nvSpPr>
          <p:cNvPr id="59" name="сбережения и подушка безопасности"/>
          <p:cNvSpPr txBox="1"/>
          <p:nvPr/>
        </p:nvSpPr>
        <p:spPr>
          <a:xfrm>
            <a:off x="7871206" y="9227916"/>
            <a:ext cx="8641588" cy="632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lnSpc>
                <a:spcPts val="5500"/>
              </a:lnSpc>
              <a:defRPr sz="3733" b="0" cap="sm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сбережения и подушка безопасности </a:t>
            </a:r>
          </a:p>
        </p:txBody>
      </p:sp>
      <p:sp>
        <p:nvSpPr>
          <p:cNvPr id="60" name="рациональное поведение и потребление"/>
          <p:cNvSpPr txBox="1"/>
          <p:nvPr/>
        </p:nvSpPr>
        <p:spPr>
          <a:xfrm>
            <a:off x="7523759" y="11474490"/>
            <a:ext cx="9336482" cy="632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lnSpc>
                <a:spcPts val="5500"/>
              </a:lnSpc>
              <a:defRPr sz="3733" b="0" cap="sm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рациональное поведение и потребление </a:t>
            </a:r>
          </a:p>
        </p:txBody>
      </p:sp>
      <p:grpSp>
        <p:nvGrpSpPr>
          <p:cNvPr id="64" name="Group"/>
          <p:cNvGrpSpPr/>
          <p:nvPr/>
        </p:nvGrpSpPr>
        <p:grpSpPr>
          <a:xfrm>
            <a:off x="691916" y="4059093"/>
            <a:ext cx="4957850" cy="5416245"/>
            <a:chOff x="0" y="0"/>
            <a:chExt cx="4957848" cy="5416244"/>
          </a:xfrm>
        </p:grpSpPr>
        <p:sp>
          <p:nvSpPr>
            <p:cNvPr id="61" name="Arrow"/>
            <p:cNvSpPr/>
            <p:nvPr/>
          </p:nvSpPr>
          <p:spPr>
            <a:xfrm rot="16200000">
              <a:off x="-229199" y="229198"/>
              <a:ext cx="5416246" cy="4957849"/>
            </a:xfrm>
            <a:prstGeom prst="rightArrow">
              <a:avLst>
                <a:gd name="adj1" fmla="val 43113"/>
                <a:gd name="adj2" fmla="val 62986"/>
              </a:avLst>
            </a:prstGeom>
            <a:solidFill>
              <a:srgbClr val="B7BBB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62" name="Rectangle"/>
            <p:cNvSpPr/>
            <p:nvPr/>
          </p:nvSpPr>
          <p:spPr>
            <a:xfrm>
              <a:off x="1260464" y="4513865"/>
              <a:ext cx="2576779" cy="23500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63" name="Rectangle"/>
            <p:cNvSpPr/>
            <p:nvPr/>
          </p:nvSpPr>
          <p:spPr>
            <a:xfrm>
              <a:off x="1141256" y="4979502"/>
              <a:ext cx="2927176" cy="23500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69" name="Group"/>
          <p:cNvGrpSpPr/>
          <p:nvPr/>
        </p:nvGrpSpPr>
        <p:grpSpPr>
          <a:xfrm>
            <a:off x="18734235" y="4059093"/>
            <a:ext cx="4957849" cy="5416245"/>
            <a:chOff x="0" y="0"/>
            <a:chExt cx="4957848" cy="5416244"/>
          </a:xfrm>
        </p:grpSpPr>
        <p:sp>
          <p:nvSpPr>
            <p:cNvPr id="66" name="Arrow"/>
            <p:cNvSpPr/>
            <p:nvPr/>
          </p:nvSpPr>
          <p:spPr>
            <a:xfrm rot="16200000">
              <a:off x="-229199" y="229198"/>
              <a:ext cx="5416246" cy="4957849"/>
            </a:xfrm>
            <a:prstGeom prst="rightArrow">
              <a:avLst>
                <a:gd name="adj1" fmla="val 43113"/>
                <a:gd name="adj2" fmla="val 62986"/>
              </a:avLst>
            </a:prstGeom>
            <a:solidFill>
              <a:srgbClr val="B7BBB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67" name="Rectangle"/>
            <p:cNvSpPr/>
            <p:nvPr/>
          </p:nvSpPr>
          <p:spPr>
            <a:xfrm>
              <a:off x="1260464" y="4513865"/>
              <a:ext cx="2576779" cy="23500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68" name="Rectangle"/>
            <p:cNvSpPr/>
            <p:nvPr/>
          </p:nvSpPr>
          <p:spPr>
            <a:xfrm>
              <a:off x="1141256" y="4979502"/>
              <a:ext cx="2927176" cy="23500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14543FA-09CE-A14F-B68F-7E4ECC748B81}"/>
              </a:ext>
            </a:extLst>
          </p:cNvPr>
          <p:cNvSpPr txBox="1"/>
          <p:nvPr/>
        </p:nvSpPr>
        <p:spPr>
          <a:xfrm>
            <a:off x="857596" y="5508811"/>
            <a:ext cx="4639032" cy="1477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РИСК</a:t>
            </a:r>
          </a:p>
          <a:p>
            <a:endParaRPr lang="ru-RU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ОТВЕТСТВЕННОСТЬ</a:t>
            </a:r>
            <a:endParaRPr lang="x-none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39F6AE3-EAD4-3144-A4BD-B57C76C0BA1B}"/>
              </a:ext>
            </a:extLst>
          </p:cNvPr>
          <p:cNvSpPr txBox="1"/>
          <p:nvPr/>
        </p:nvSpPr>
        <p:spPr>
          <a:xfrm>
            <a:off x="18893643" y="5508813"/>
            <a:ext cx="4639032" cy="1477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ЗНАНИЯ</a:t>
            </a:r>
          </a:p>
          <a:p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</a:p>
          <a:p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КОМПЕТЕНЦИИ</a:t>
            </a:r>
            <a:endParaRPr lang="x-none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Принятие финансовых решений"/>
          <p:cNvSpPr txBox="1"/>
          <p:nvPr/>
        </p:nvSpPr>
        <p:spPr>
          <a:xfrm>
            <a:off x="671728" y="953926"/>
            <a:ext cx="16726191" cy="10639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Принятие</a:t>
            </a:r>
            <a:r>
              <a:rPr dirty="0"/>
              <a:t> </a:t>
            </a:r>
            <a:r>
              <a:rPr dirty="0" err="1"/>
              <a:t>финансовых</a:t>
            </a:r>
            <a:r>
              <a:rPr dirty="0"/>
              <a:t> </a:t>
            </a:r>
            <a:r>
              <a:rPr dirty="0" err="1"/>
              <a:t>решений</a:t>
            </a:r>
            <a:endParaRPr dirty="0"/>
          </a:p>
        </p:txBody>
      </p:sp>
      <p:sp>
        <p:nvSpPr>
          <p:cNvPr id="136" name="В своей жизни мы постоянно принимаем финансовые решения о том, как зарабатывать, сберегать и тратить деньги."/>
          <p:cNvSpPr txBox="1"/>
          <p:nvPr/>
        </p:nvSpPr>
        <p:spPr>
          <a:xfrm>
            <a:off x="702410" y="2853459"/>
            <a:ext cx="22252128" cy="1251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ts val="5500"/>
              </a:lnSpc>
              <a:defRPr sz="3733" b="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ct val="100000"/>
              </a:lnSpc>
            </a:pPr>
            <a:r>
              <a:rPr dirty="0" err="1"/>
              <a:t>В</a:t>
            </a:r>
            <a:r>
              <a:rPr dirty="0"/>
              <a:t> </a:t>
            </a:r>
            <a:r>
              <a:rPr dirty="0" err="1"/>
              <a:t>своей</a:t>
            </a:r>
            <a:r>
              <a:rPr dirty="0"/>
              <a:t> </a:t>
            </a:r>
            <a:r>
              <a:rPr dirty="0" err="1"/>
              <a:t>жизни</a:t>
            </a:r>
            <a:r>
              <a:rPr dirty="0"/>
              <a:t> </a:t>
            </a:r>
            <a:r>
              <a:rPr dirty="0" err="1"/>
              <a:t>мы</a:t>
            </a:r>
            <a:r>
              <a:rPr dirty="0"/>
              <a:t> </a:t>
            </a:r>
            <a:r>
              <a:rPr dirty="0" err="1"/>
              <a:t>постоянно</a:t>
            </a:r>
            <a:r>
              <a:rPr dirty="0"/>
              <a:t> </a:t>
            </a:r>
            <a:r>
              <a:rPr dirty="0" err="1"/>
              <a:t>принимаем</a:t>
            </a:r>
            <a:r>
              <a:rPr dirty="0"/>
              <a:t> </a:t>
            </a:r>
            <a:r>
              <a:rPr dirty="0" err="1"/>
              <a:t>финансовые</a:t>
            </a:r>
            <a:r>
              <a:rPr dirty="0"/>
              <a:t> </a:t>
            </a:r>
            <a:r>
              <a:rPr dirty="0" err="1"/>
              <a:t>решения</a:t>
            </a:r>
            <a:r>
              <a:rPr dirty="0"/>
              <a:t> </a:t>
            </a:r>
            <a:r>
              <a:rPr dirty="0" err="1"/>
              <a:t>о</a:t>
            </a:r>
            <a:r>
              <a:rPr dirty="0"/>
              <a:t> </a:t>
            </a:r>
            <a:r>
              <a:rPr dirty="0" err="1"/>
              <a:t>том</a:t>
            </a:r>
            <a:r>
              <a:rPr dirty="0"/>
              <a:t>, </a:t>
            </a:r>
            <a:r>
              <a:rPr dirty="0" err="1"/>
              <a:t>как</a:t>
            </a:r>
            <a:r>
              <a:rPr dirty="0"/>
              <a:t> </a:t>
            </a:r>
            <a:r>
              <a:rPr dirty="0" err="1"/>
              <a:t>зарабатывать</a:t>
            </a:r>
            <a:r>
              <a:rPr dirty="0"/>
              <a:t>, </a:t>
            </a:r>
            <a:r>
              <a:rPr dirty="0" err="1"/>
              <a:t>сберегать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тратить</a:t>
            </a:r>
            <a:r>
              <a:rPr dirty="0"/>
              <a:t> </a:t>
            </a:r>
            <a:r>
              <a:rPr dirty="0" err="1"/>
              <a:t>деньги</a:t>
            </a:r>
            <a:r>
              <a:rPr dirty="0"/>
              <a:t>.</a:t>
            </a:r>
            <a:endParaRPr sz="1200" dirty="0">
              <a:latin typeface="Times Roman"/>
              <a:ea typeface="Times Roman"/>
              <a:cs typeface="Times Roman"/>
              <a:sym typeface="Times Roman"/>
            </a:endParaRPr>
          </a:p>
        </p:txBody>
      </p:sp>
      <p:grpSp>
        <p:nvGrpSpPr>
          <p:cNvPr id="140" name="Group"/>
          <p:cNvGrpSpPr/>
          <p:nvPr/>
        </p:nvGrpSpPr>
        <p:grpSpPr>
          <a:xfrm>
            <a:off x="762730" y="4714987"/>
            <a:ext cx="10948523" cy="2092624"/>
            <a:chOff x="0" y="-106364"/>
            <a:chExt cx="10948520" cy="2092622"/>
          </a:xfrm>
        </p:grpSpPr>
        <p:sp>
          <p:nvSpPr>
            <p:cNvPr id="137" name="Square"/>
            <p:cNvSpPr/>
            <p:nvPr/>
          </p:nvSpPr>
          <p:spPr>
            <a:xfrm>
              <a:off x="0" y="119190"/>
              <a:ext cx="1260548" cy="1260548"/>
            </a:xfrm>
            <a:prstGeom prst="rect">
              <a:avLst/>
            </a:prstGeom>
            <a:solidFill>
              <a:srgbClr val="ABB2B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E8923D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8" name="1"/>
            <p:cNvSpPr txBox="1"/>
            <p:nvPr/>
          </p:nvSpPr>
          <p:spPr>
            <a:xfrm>
              <a:off x="469767" y="166442"/>
              <a:ext cx="862994" cy="15942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10600" cap="all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39" name="Вы уже зарабатываете самостоятельно?…"/>
            <p:cNvSpPr txBox="1"/>
            <p:nvPr/>
          </p:nvSpPr>
          <p:spPr>
            <a:xfrm>
              <a:off x="1700066" y="-106364"/>
              <a:ext cx="9248454" cy="20926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 defTabSz="457200">
                <a:defRPr sz="3733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 err="1"/>
                <a:t>Вы</a:t>
              </a:r>
              <a:r>
                <a:rPr dirty="0"/>
                <a:t> </a:t>
              </a:r>
              <a:r>
                <a:rPr dirty="0" err="1"/>
                <a:t>уже</a:t>
              </a:r>
              <a:r>
                <a:rPr dirty="0"/>
                <a:t> </a:t>
              </a:r>
              <a:r>
                <a:rPr dirty="0" err="1"/>
                <a:t>зарабатываете</a:t>
              </a:r>
              <a:r>
                <a:rPr dirty="0"/>
                <a:t> </a:t>
              </a:r>
              <a:r>
                <a:rPr dirty="0" err="1"/>
                <a:t>самостоятельно</a:t>
              </a:r>
              <a:r>
                <a:rPr dirty="0"/>
                <a:t>?</a:t>
              </a:r>
            </a:p>
            <a:p>
              <a:pPr algn="l" defTabSz="457200">
                <a:defRPr sz="1733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  <a:p>
              <a:pPr marL="584200" indent="-584200" algn="l" defTabSz="457200">
                <a:buClr>
                  <a:srgbClr val="144E99"/>
                </a:buClr>
                <a:buSzPct val="100000"/>
                <a:buAutoNum type="alphaUcPeriod"/>
                <a:defRPr sz="3733" b="0" cap="small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/>
                <a:t> </a:t>
              </a:r>
              <a:r>
                <a:rPr dirty="0" err="1"/>
                <a:t>да</a:t>
              </a:r>
              <a:endParaRPr dirty="0"/>
            </a:p>
            <a:p>
              <a:pPr marL="584200" indent="-584200" algn="l" defTabSz="457200">
                <a:buClr>
                  <a:srgbClr val="D3395C"/>
                </a:buClr>
                <a:buSzPct val="100000"/>
                <a:buAutoNum type="alphaUcPeriod"/>
                <a:defRPr sz="3733" b="0" cap="small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 err="1"/>
                <a:t>нет</a:t>
              </a:r>
              <a:endParaRPr dirty="0"/>
            </a:p>
          </p:txBody>
        </p:sp>
      </p:grpSp>
      <p:grpSp>
        <p:nvGrpSpPr>
          <p:cNvPr id="144" name="Group"/>
          <p:cNvGrpSpPr/>
          <p:nvPr/>
        </p:nvGrpSpPr>
        <p:grpSpPr>
          <a:xfrm>
            <a:off x="762730" y="7279009"/>
            <a:ext cx="11559815" cy="2092624"/>
            <a:chOff x="0" y="-106365"/>
            <a:chExt cx="11559812" cy="2092623"/>
          </a:xfrm>
        </p:grpSpPr>
        <p:sp>
          <p:nvSpPr>
            <p:cNvPr id="141" name="Square"/>
            <p:cNvSpPr/>
            <p:nvPr/>
          </p:nvSpPr>
          <p:spPr>
            <a:xfrm>
              <a:off x="0" y="309672"/>
              <a:ext cx="1260548" cy="1260549"/>
            </a:xfrm>
            <a:prstGeom prst="rect">
              <a:avLst/>
            </a:prstGeom>
            <a:solidFill>
              <a:srgbClr val="ABB2B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E8923D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2" name="2"/>
            <p:cNvSpPr txBox="1"/>
            <p:nvPr/>
          </p:nvSpPr>
          <p:spPr>
            <a:xfrm>
              <a:off x="431667" y="356925"/>
              <a:ext cx="862994" cy="15942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10600" cap="all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43" name="Сберегаете ли вы заработанные деньги?…"/>
            <p:cNvSpPr txBox="1"/>
            <p:nvPr/>
          </p:nvSpPr>
          <p:spPr>
            <a:xfrm>
              <a:off x="1700066" y="-106365"/>
              <a:ext cx="9859746" cy="20926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 defTabSz="457200">
                <a:defRPr sz="3733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 err="1"/>
                <a:t>Сберегаете</a:t>
              </a:r>
              <a:r>
                <a:rPr dirty="0"/>
                <a:t> </a:t>
              </a:r>
              <a:r>
                <a:rPr dirty="0" err="1"/>
                <a:t>ли</a:t>
              </a:r>
              <a:r>
                <a:rPr dirty="0"/>
                <a:t> </a:t>
              </a:r>
              <a:r>
                <a:rPr dirty="0" err="1"/>
                <a:t>вы</a:t>
              </a:r>
              <a:r>
                <a:rPr dirty="0"/>
                <a:t> </a:t>
              </a:r>
              <a:r>
                <a:rPr dirty="0" err="1"/>
                <a:t>заработанные</a:t>
              </a:r>
              <a:r>
                <a:rPr dirty="0"/>
                <a:t> </a:t>
              </a:r>
              <a:r>
                <a:rPr dirty="0" err="1"/>
                <a:t>деньги</a:t>
              </a:r>
              <a:r>
                <a:rPr dirty="0"/>
                <a:t>?</a:t>
              </a:r>
            </a:p>
            <a:p>
              <a:pPr algn="l" defTabSz="457200">
                <a:defRPr sz="1733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  <a:p>
              <a:pPr marL="584200" indent="-584200" algn="l" defTabSz="457200">
                <a:buClr>
                  <a:srgbClr val="144E99"/>
                </a:buClr>
                <a:buSzPct val="100000"/>
                <a:buAutoNum type="alphaUcPeriod"/>
                <a:defRPr sz="3733" b="0" cap="small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/>
                <a:t> </a:t>
              </a:r>
              <a:r>
                <a:rPr dirty="0" err="1"/>
                <a:t>да</a:t>
              </a:r>
              <a:endParaRPr dirty="0"/>
            </a:p>
            <a:p>
              <a:pPr marL="584200" indent="-584200" algn="l" defTabSz="457200">
                <a:buClr>
                  <a:srgbClr val="D3395C"/>
                </a:buClr>
                <a:buSzPct val="100000"/>
                <a:buAutoNum type="alphaUcPeriod"/>
                <a:defRPr sz="3733" b="0" cap="small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 err="1"/>
                <a:t>нет</a:t>
              </a:r>
              <a:endParaRPr dirty="0"/>
            </a:p>
          </p:txBody>
        </p:sp>
      </p:grpSp>
      <p:grpSp>
        <p:nvGrpSpPr>
          <p:cNvPr id="148" name="Group"/>
          <p:cNvGrpSpPr/>
          <p:nvPr/>
        </p:nvGrpSpPr>
        <p:grpSpPr>
          <a:xfrm>
            <a:off x="762731" y="9843031"/>
            <a:ext cx="11559814" cy="2667077"/>
            <a:chOff x="0" y="-64942"/>
            <a:chExt cx="11559813" cy="2667075"/>
          </a:xfrm>
        </p:grpSpPr>
        <p:sp>
          <p:nvSpPr>
            <p:cNvPr id="145" name="Square"/>
            <p:cNvSpPr/>
            <p:nvPr/>
          </p:nvSpPr>
          <p:spPr>
            <a:xfrm>
              <a:off x="0" y="447839"/>
              <a:ext cx="1260548" cy="1260548"/>
            </a:xfrm>
            <a:prstGeom prst="rect">
              <a:avLst/>
            </a:prstGeom>
            <a:solidFill>
              <a:srgbClr val="ABB2B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E8923D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6" name="3"/>
            <p:cNvSpPr txBox="1"/>
            <p:nvPr/>
          </p:nvSpPr>
          <p:spPr>
            <a:xfrm>
              <a:off x="469767" y="495091"/>
              <a:ext cx="862994" cy="15942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10600" cap="all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3</a:t>
              </a:r>
            </a:p>
          </p:txBody>
        </p:sp>
        <p:sp>
          <p:nvSpPr>
            <p:cNvPr id="147" name="Каким образом вы сберегаете свои деньги?…"/>
            <p:cNvSpPr txBox="1"/>
            <p:nvPr/>
          </p:nvSpPr>
          <p:spPr>
            <a:xfrm>
              <a:off x="1692776" y="-64942"/>
              <a:ext cx="9867037" cy="26670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 defTabSz="457200">
                <a:defRPr sz="3733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 err="1"/>
                <a:t>Каким</a:t>
              </a:r>
              <a:r>
                <a:rPr dirty="0"/>
                <a:t> </a:t>
              </a:r>
              <a:r>
                <a:rPr dirty="0" err="1"/>
                <a:t>образом</a:t>
              </a:r>
              <a:r>
                <a:rPr dirty="0"/>
                <a:t> </a:t>
              </a:r>
              <a:r>
                <a:rPr dirty="0" err="1"/>
                <a:t>вы</a:t>
              </a:r>
              <a:r>
                <a:rPr dirty="0"/>
                <a:t> </a:t>
              </a:r>
              <a:r>
                <a:rPr dirty="0" err="1"/>
                <a:t>сберегаете</a:t>
              </a:r>
              <a:r>
                <a:rPr dirty="0"/>
                <a:t> </a:t>
              </a:r>
              <a:r>
                <a:rPr dirty="0" err="1"/>
                <a:t>свои</a:t>
              </a:r>
              <a:r>
                <a:rPr dirty="0"/>
                <a:t> </a:t>
              </a:r>
              <a:r>
                <a:rPr dirty="0" err="1"/>
                <a:t>деньги</a:t>
              </a:r>
              <a:r>
                <a:rPr dirty="0"/>
                <a:t>?</a:t>
              </a:r>
            </a:p>
            <a:p>
              <a:pPr algn="l" defTabSz="457200">
                <a:defRPr sz="1733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  <a:p>
              <a:pPr marL="584200" indent="-584200" algn="l" defTabSz="457200">
                <a:buClr>
                  <a:srgbClr val="144E99"/>
                </a:buClr>
                <a:buSzPct val="100000"/>
                <a:buAutoNum type="alphaUcPeriod"/>
                <a:defRPr sz="3733" b="0" cap="small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 err="1"/>
                <a:t>храню</a:t>
              </a:r>
              <a:r>
                <a:rPr dirty="0"/>
                <a:t> </a:t>
              </a:r>
              <a:r>
                <a:rPr dirty="0" err="1"/>
                <a:t>дома</a:t>
              </a:r>
              <a:endParaRPr dirty="0"/>
            </a:p>
            <a:p>
              <a:pPr marL="584200" indent="-584200" algn="l" defTabSz="457200">
                <a:buClr>
                  <a:srgbClr val="144E99"/>
                </a:buClr>
                <a:buSzPct val="100000"/>
                <a:buAutoNum type="alphaUcPeriod"/>
                <a:defRPr sz="3733" b="0" cap="small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 err="1"/>
                <a:t>накапливаю</a:t>
              </a:r>
              <a:r>
                <a:rPr dirty="0"/>
                <a:t> </a:t>
              </a:r>
              <a:r>
                <a:rPr dirty="0" err="1"/>
                <a:t>на</a:t>
              </a:r>
              <a:r>
                <a:rPr dirty="0"/>
                <a:t> </a:t>
              </a:r>
              <a:r>
                <a:rPr dirty="0" err="1"/>
                <a:t>счете</a:t>
              </a:r>
              <a:r>
                <a:rPr dirty="0"/>
                <a:t> </a:t>
              </a:r>
              <a:r>
                <a:rPr dirty="0" err="1"/>
                <a:t>в</a:t>
              </a:r>
              <a:r>
                <a:rPr dirty="0"/>
                <a:t> </a:t>
              </a:r>
              <a:r>
                <a:rPr dirty="0" err="1"/>
                <a:t>банке</a:t>
              </a:r>
              <a:endParaRPr dirty="0"/>
            </a:p>
            <a:p>
              <a:pPr marL="584200" indent="-584200" algn="l" defTabSz="457200">
                <a:buClr>
                  <a:srgbClr val="144E99"/>
                </a:buClr>
                <a:buSzPct val="100000"/>
                <a:buAutoNum type="alphaUcPeriod"/>
                <a:defRPr sz="3733" b="0" cap="small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 err="1"/>
                <a:t>иным</a:t>
              </a:r>
              <a:r>
                <a:rPr dirty="0"/>
                <a:t> </a:t>
              </a:r>
              <a:r>
                <a:rPr dirty="0" err="1"/>
                <a:t>образом</a:t>
              </a:r>
              <a:endParaRPr dirty="0"/>
            </a:p>
          </p:txBody>
        </p:sp>
      </p:grpSp>
      <p:pic>
        <p:nvPicPr>
          <p:cNvPr id="149" name="ИКОНКИ_Личные сбережения и пенсии.png" descr="ИКОНКИ_Личные сбережения и пенсии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1770" y="4876302"/>
            <a:ext cx="6934256" cy="69342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Личное финансовое планирование"/>
          <p:cNvSpPr txBox="1"/>
          <p:nvPr/>
        </p:nvSpPr>
        <p:spPr>
          <a:xfrm>
            <a:off x="695174" y="953926"/>
            <a:ext cx="19701161" cy="10639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Личное финансовое планирование</a:t>
            </a:r>
          </a:p>
        </p:txBody>
      </p:sp>
      <p:sp>
        <p:nvSpPr>
          <p:cNvPr id="152" name="Чтобы достичь финансового благополучия, важно искать наиболее эффективные финансовые решения."/>
          <p:cNvSpPr txBox="1"/>
          <p:nvPr/>
        </p:nvSpPr>
        <p:spPr>
          <a:xfrm>
            <a:off x="698502" y="2793865"/>
            <a:ext cx="20553077" cy="1251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ts val="5500"/>
              </a:lnSpc>
              <a:defRPr sz="3733" b="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ct val="100000"/>
              </a:lnSpc>
            </a:pPr>
            <a:r>
              <a:rPr dirty="0" err="1"/>
              <a:t>Чтобы</a:t>
            </a:r>
            <a:r>
              <a:rPr dirty="0"/>
              <a:t> </a:t>
            </a:r>
            <a:r>
              <a:rPr dirty="0" err="1"/>
              <a:t>достичь</a:t>
            </a:r>
            <a:r>
              <a:rPr dirty="0"/>
              <a:t> </a:t>
            </a:r>
            <a:r>
              <a:rPr dirty="0" err="1"/>
              <a:t>финансового</a:t>
            </a:r>
            <a:r>
              <a:rPr dirty="0"/>
              <a:t> </a:t>
            </a:r>
            <a:r>
              <a:rPr dirty="0" err="1"/>
              <a:t>благополучия</a:t>
            </a:r>
            <a:r>
              <a:rPr dirty="0"/>
              <a:t>, </a:t>
            </a:r>
            <a:r>
              <a:rPr dirty="0" err="1"/>
              <a:t>важно</a:t>
            </a:r>
            <a:r>
              <a:rPr dirty="0"/>
              <a:t> </a:t>
            </a:r>
            <a:r>
              <a:rPr dirty="0" err="1"/>
              <a:t>искать</a:t>
            </a:r>
            <a:r>
              <a:rPr dirty="0"/>
              <a:t> </a:t>
            </a:r>
            <a:r>
              <a:rPr dirty="0" err="1"/>
              <a:t>наиболее</a:t>
            </a:r>
            <a:r>
              <a:rPr dirty="0"/>
              <a:t> </a:t>
            </a:r>
            <a:r>
              <a:rPr dirty="0" err="1"/>
              <a:t>эффективные</a:t>
            </a:r>
            <a:r>
              <a:rPr dirty="0"/>
              <a:t> </a:t>
            </a:r>
            <a:r>
              <a:rPr dirty="0" err="1"/>
              <a:t>финансовые</a:t>
            </a:r>
            <a:r>
              <a:rPr dirty="0"/>
              <a:t> </a:t>
            </a:r>
            <a:r>
              <a:rPr dirty="0" err="1"/>
              <a:t>решения</a:t>
            </a:r>
            <a:r>
              <a:rPr dirty="0"/>
              <a:t>. </a:t>
            </a:r>
          </a:p>
        </p:txBody>
      </p:sp>
      <p:grpSp>
        <p:nvGrpSpPr>
          <p:cNvPr id="157" name="Group"/>
          <p:cNvGrpSpPr/>
          <p:nvPr/>
        </p:nvGrpSpPr>
        <p:grpSpPr>
          <a:xfrm>
            <a:off x="760776" y="5394234"/>
            <a:ext cx="14625312" cy="2667077"/>
            <a:chOff x="-1" y="-120542"/>
            <a:chExt cx="14625311" cy="2667076"/>
          </a:xfrm>
        </p:grpSpPr>
        <p:grpSp>
          <p:nvGrpSpPr>
            <p:cNvPr id="155" name="Group"/>
            <p:cNvGrpSpPr/>
            <p:nvPr/>
          </p:nvGrpSpPr>
          <p:grpSpPr>
            <a:xfrm>
              <a:off x="-1" y="392239"/>
              <a:ext cx="1739770" cy="2114384"/>
              <a:chOff x="0" y="0"/>
              <a:chExt cx="1739767" cy="2114382"/>
            </a:xfrm>
          </p:grpSpPr>
          <p:sp>
            <p:nvSpPr>
              <p:cNvPr id="153" name="Square"/>
              <p:cNvSpPr/>
              <p:nvPr/>
            </p:nvSpPr>
            <p:spPr>
              <a:xfrm>
                <a:off x="0" y="0"/>
                <a:ext cx="1260548" cy="1260548"/>
              </a:xfrm>
              <a:prstGeom prst="rect">
                <a:avLst/>
              </a:prstGeom>
              <a:solidFill>
                <a:srgbClr val="B8BC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E8923D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dirty="0"/>
              </a:p>
            </p:txBody>
          </p:sp>
          <p:sp>
            <p:nvSpPr>
              <p:cNvPr id="154" name="1"/>
              <p:cNvSpPr/>
              <p:nvPr/>
            </p:nvSpPr>
            <p:spPr>
              <a:xfrm>
                <a:off x="469767" y="844382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algn="l">
                  <a:defRPr sz="10600" cap="all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dirty="0"/>
                  <a:t>1</a:t>
                </a:r>
              </a:p>
            </p:txBody>
          </p:sp>
        </p:grpSp>
        <p:sp>
          <p:nvSpPr>
            <p:cNvPr id="156" name="Занимается ли ваша семья финансовым планированием?…"/>
            <p:cNvSpPr/>
            <p:nvPr/>
          </p:nvSpPr>
          <p:spPr>
            <a:xfrm>
              <a:off x="1710100" y="-120542"/>
              <a:ext cx="12915210" cy="2667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 defTabSz="457200">
                <a:defRPr sz="3733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 err="1"/>
                <a:t>Занимается</a:t>
              </a:r>
              <a:r>
                <a:rPr dirty="0"/>
                <a:t> </a:t>
              </a:r>
              <a:r>
                <a:rPr dirty="0" err="1"/>
                <a:t>ли</a:t>
              </a:r>
              <a:r>
                <a:rPr dirty="0"/>
                <a:t> </a:t>
              </a:r>
              <a:r>
                <a:rPr dirty="0" err="1"/>
                <a:t>ваша</a:t>
              </a:r>
              <a:r>
                <a:rPr dirty="0"/>
                <a:t> </a:t>
              </a:r>
              <a:r>
                <a:rPr dirty="0" err="1"/>
                <a:t>семья</a:t>
              </a:r>
              <a:r>
                <a:rPr dirty="0"/>
                <a:t> </a:t>
              </a:r>
              <a:r>
                <a:rPr dirty="0" err="1"/>
                <a:t>финансовым</a:t>
              </a:r>
              <a:r>
                <a:rPr dirty="0"/>
                <a:t> </a:t>
              </a:r>
              <a:r>
                <a:rPr dirty="0" err="1"/>
                <a:t>планированием</a:t>
              </a:r>
              <a:r>
                <a:rPr dirty="0"/>
                <a:t>?</a:t>
              </a:r>
            </a:p>
            <a:p>
              <a:pPr algn="l" defTabSz="457200">
                <a:defRPr sz="1733" b="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  <a:p>
              <a:pPr marL="584200" indent="-584200" algn="l" defTabSz="457200">
                <a:buClr>
                  <a:srgbClr val="144E99"/>
                </a:buClr>
                <a:buSzPct val="100000"/>
                <a:buAutoNum type="alphaUcPeriod"/>
                <a:defRPr sz="3733" b="0" cap="small"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/>
                <a:t> </a:t>
              </a:r>
              <a:r>
                <a:rPr dirty="0" err="1">
                  <a:solidFill>
                    <a:srgbClr val="393B3B"/>
                  </a:solidFill>
                </a:rPr>
                <a:t>да</a:t>
              </a:r>
              <a:endParaRPr dirty="0">
                <a:solidFill>
                  <a:srgbClr val="393B3B"/>
                </a:solidFill>
              </a:endParaRPr>
            </a:p>
            <a:p>
              <a:pPr marL="584200" indent="-584200" algn="l" defTabSz="457200">
                <a:buClr>
                  <a:srgbClr val="D3395C"/>
                </a:buClr>
                <a:buSzPct val="100000"/>
                <a:buAutoNum type="alphaUcPeriod"/>
                <a:defRPr sz="3733" b="0" cap="small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 err="1"/>
                <a:t>нет</a:t>
              </a:r>
              <a:endParaRPr dirty="0"/>
            </a:p>
          </p:txBody>
        </p:sp>
      </p:grpSp>
      <p:grpSp>
        <p:nvGrpSpPr>
          <p:cNvPr id="161" name="Group"/>
          <p:cNvGrpSpPr/>
          <p:nvPr/>
        </p:nvGrpSpPr>
        <p:grpSpPr>
          <a:xfrm>
            <a:off x="763443" y="8801888"/>
            <a:ext cx="12503969" cy="3518194"/>
            <a:chOff x="0" y="127000"/>
            <a:chExt cx="12503967" cy="3518193"/>
          </a:xfrm>
        </p:grpSpPr>
        <p:sp>
          <p:nvSpPr>
            <p:cNvPr id="158" name="Rectangle"/>
            <p:cNvSpPr/>
            <p:nvPr/>
          </p:nvSpPr>
          <p:spPr>
            <a:xfrm>
              <a:off x="0" y="1128822"/>
              <a:ext cx="1468086" cy="1260549"/>
            </a:xfrm>
            <a:prstGeom prst="rect">
              <a:avLst/>
            </a:prstGeom>
            <a:solidFill>
              <a:srgbClr val="B8BCB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E8923D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159" name="2"/>
            <p:cNvSpPr txBox="1"/>
            <p:nvPr/>
          </p:nvSpPr>
          <p:spPr>
            <a:xfrm>
              <a:off x="502738" y="1176075"/>
              <a:ext cx="1005078" cy="15942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l">
                <a:defRPr sz="10600" cap="all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60" name="Вовлечены ли вы в процесс семейного финансового планирования (по крайней мере по вопросам, касающимся лично вас)?…"/>
            <p:cNvSpPr txBox="1"/>
            <p:nvPr/>
          </p:nvSpPr>
          <p:spPr>
            <a:xfrm>
              <a:off x="1732834" y="127000"/>
              <a:ext cx="10771133" cy="35181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3733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 err="1"/>
                <a:t>Вовлечены</a:t>
              </a:r>
              <a:r>
                <a:rPr dirty="0"/>
                <a:t> </a:t>
              </a:r>
              <a:r>
                <a:rPr dirty="0" err="1"/>
                <a:t>ли</a:t>
              </a:r>
              <a:r>
                <a:rPr dirty="0"/>
                <a:t> </a:t>
              </a:r>
              <a:r>
                <a:rPr dirty="0" err="1"/>
                <a:t>вы</a:t>
              </a:r>
              <a:r>
                <a:rPr dirty="0"/>
                <a:t> в </a:t>
              </a:r>
              <a:r>
                <a:rPr dirty="0" err="1"/>
                <a:t>процесс</a:t>
              </a:r>
              <a:r>
                <a:rPr dirty="0"/>
                <a:t> </a:t>
              </a:r>
              <a:r>
                <a:rPr dirty="0" err="1"/>
                <a:t>семейного</a:t>
              </a:r>
              <a:r>
                <a:rPr dirty="0"/>
                <a:t> </a:t>
              </a:r>
              <a:r>
                <a:rPr dirty="0" err="1"/>
                <a:t>финансового</a:t>
              </a:r>
              <a:r>
                <a:rPr dirty="0"/>
                <a:t> </a:t>
              </a:r>
              <a:r>
                <a:rPr dirty="0" err="1"/>
                <a:t>планирования</a:t>
              </a:r>
              <a:r>
                <a:rPr dirty="0"/>
                <a:t> (</a:t>
              </a:r>
              <a:r>
                <a:rPr dirty="0" err="1"/>
                <a:t>по</a:t>
              </a:r>
              <a:r>
                <a:rPr dirty="0"/>
                <a:t> </a:t>
              </a:r>
              <a:r>
                <a:rPr dirty="0" err="1"/>
                <a:t>крайней</a:t>
              </a:r>
              <a:r>
                <a:rPr dirty="0"/>
                <a:t> </a:t>
              </a:r>
              <a:r>
                <a:rPr dirty="0" err="1"/>
                <a:t>мере</a:t>
              </a:r>
              <a:r>
                <a:rPr lang="ru-RU" dirty="0"/>
                <a:t>,</a:t>
              </a:r>
              <a:r>
                <a:rPr dirty="0"/>
                <a:t> </a:t>
              </a:r>
              <a:r>
                <a:rPr dirty="0" err="1"/>
                <a:t>по</a:t>
              </a:r>
              <a:r>
                <a:rPr dirty="0"/>
                <a:t> </a:t>
              </a:r>
              <a:r>
                <a:rPr dirty="0" err="1"/>
                <a:t>вопросам</a:t>
              </a:r>
              <a:r>
                <a:rPr dirty="0"/>
                <a:t>, </a:t>
              </a:r>
              <a:r>
                <a:rPr dirty="0" err="1"/>
                <a:t>касающимся</a:t>
              </a:r>
              <a:r>
                <a:rPr dirty="0"/>
                <a:t> </a:t>
              </a:r>
              <a:r>
                <a:rPr dirty="0" err="1"/>
                <a:t>лично</a:t>
              </a:r>
              <a:r>
                <a:rPr dirty="0"/>
                <a:t> </a:t>
              </a:r>
              <a:r>
                <a:rPr dirty="0" err="1"/>
                <a:t>вас</a:t>
              </a:r>
              <a:r>
                <a:rPr dirty="0"/>
                <a:t>)?</a:t>
              </a:r>
              <a:endParaRPr sz="1200" dirty="0">
                <a:latin typeface="Times Roman"/>
                <a:ea typeface="Times Roman"/>
                <a:cs typeface="Times Roman"/>
                <a:sym typeface="Times Roman"/>
              </a:endParaRPr>
            </a:p>
            <a:p>
              <a:pPr algn="l" defTabSz="457200">
                <a:defRPr sz="1733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200" dirty="0">
                <a:latin typeface="Times Roman"/>
                <a:ea typeface="Times Roman"/>
                <a:cs typeface="Times Roman"/>
                <a:sym typeface="Times Roman"/>
              </a:endParaRPr>
            </a:p>
            <a:p>
              <a:pPr marL="584200" indent="-584200" algn="l" defTabSz="457200">
                <a:buClr>
                  <a:srgbClr val="144E99"/>
                </a:buClr>
                <a:buSzPct val="100000"/>
                <a:buAutoNum type="alphaUcPeriod"/>
                <a:defRPr sz="3733" b="0" cap="small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/>
                <a:t> </a:t>
              </a:r>
              <a:r>
                <a:rPr dirty="0" err="1"/>
                <a:t>да</a:t>
              </a:r>
              <a:endParaRPr dirty="0"/>
            </a:p>
            <a:p>
              <a:pPr marL="584200" indent="-584200" algn="l" defTabSz="457200">
                <a:buClr>
                  <a:srgbClr val="D3395C"/>
                </a:buClr>
                <a:buSzPct val="100000"/>
                <a:buAutoNum type="alphaUcPeriod"/>
                <a:defRPr sz="3733" b="0" cap="small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 err="1"/>
                <a:t>нет</a:t>
              </a:r>
              <a:endParaRPr dirty="0"/>
            </a:p>
          </p:txBody>
        </p:sp>
      </p:grpSp>
      <p:pic>
        <p:nvPicPr>
          <p:cNvPr id="162" name="ИКОНКИ_Семья и деньги (1).png" descr="ИКОНКИ_Семья и деньги (1)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9339" y="4821351"/>
            <a:ext cx="6690787" cy="66907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853</Words>
  <Application>Microsoft Office PowerPoint</Application>
  <PresentationFormat>Произвольный</PresentationFormat>
  <Paragraphs>177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Helvetica Neue</vt:lpstr>
      <vt:lpstr>Helvetica Neue Light</vt:lpstr>
      <vt:lpstr>Helvetica Neue Medium</vt:lpstr>
      <vt:lpstr>Times Roman</vt:lpstr>
      <vt:lpstr>Verdana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Воротникова Татьяна Александровна</dc:creator>
  <cp:lastModifiedBy>Воротникова Татьяна Александровна</cp:lastModifiedBy>
  <cp:revision>14</cp:revision>
  <dcterms:modified xsi:type="dcterms:W3CDTF">2022-11-07T11:03:57Z</dcterms:modified>
</cp:coreProperties>
</file>